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m" ContentType="application/vnd.ms-excel.sheet.macroEnabled.12"/>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892" r:id="rId2"/>
    <p:sldId id="1267" r:id="rId3"/>
    <p:sldId id="996" r:id="rId4"/>
    <p:sldId id="985" r:id="rId5"/>
    <p:sldId id="1105" r:id="rId6"/>
    <p:sldId id="1276" r:id="rId7"/>
    <p:sldId id="970" r:id="rId8"/>
    <p:sldId id="973" r:id="rId9"/>
    <p:sldId id="1103" r:id="rId10"/>
    <p:sldId id="1134" r:id="rId11"/>
    <p:sldId id="1121" r:id="rId12"/>
    <p:sldId id="1118" r:id="rId13"/>
    <p:sldId id="1144" r:id="rId14"/>
    <p:sldId id="1145" r:id="rId15"/>
    <p:sldId id="1098" r:id="rId16"/>
    <p:sldId id="965" r:id="rId17"/>
    <p:sldId id="1123" r:id="rId18"/>
    <p:sldId id="1056" r:id="rId19"/>
    <p:sldId id="1097" r:id="rId20"/>
    <p:sldId id="1149" r:id="rId21"/>
    <p:sldId id="1151" r:id="rId22"/>
    <p:sldId id="1152" r:id="rId23"/>
    <p:sldId id="1262" r:id="rId24"/>
    <p:sldId id="1275" r:id="rId25"/>
    <p:sldId id="1264" r:id="rId26"/>
    <p:sldId id="1269" r:id="rId27"/>
    <p:sldId id="1202" r:id="rId28"/>
    <p:sldId id="1203" r:id="rId29"/>
    <p:sldId id="1246" r:id="rId30"/>
    <p:sldId id="1257" r:id="rId31"/>
    <p:sldId id="1277" r:id="rId32"/>
    <p:sldId id="1279" r:id="rId33"/>
    <p:sldId id="1067" r:id="rId34"/>
    <p:sldId id="767" r:id="rId35"/>
    <p:sldId id="700" r:id="rId36"/>
    <p:sldId id="935" r:id="rId37"/>
    <p:sldId id="822" r:id="rId38"/>
    <p:sldId id="823" r:id="rId39"/>
    <p:sldId id="824" r:id="rId40"/>
    <p:sldId id="673" r:id="rId41"/>
    <p:sldId id="817" r:id="rId42"/>
    <p:sldId id="818" r:id="rId43"/>
    <p:sldId id="940" r:id="rId44"/>
    <p:sldId id="1060" r:id="rId45"/>
    <p:sldId id="1166" r:id="rId46"/>
    <p:sldId id="1280" r:id="rId47"/>
  </p:sldIdLst>
  <p:sldSz cx="9144000" cy="6858000" type="screen4x3"/>
  <p:notesSz cx="6858000" cy="9144000"/>
  <p:defaultTextStyle>
    <a:defPPr>
      <a:defRPr lang="nl-NL"/>
    </a:defPPr>
    <a:lvl1pPr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iekman, Wout" initials="DW"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24283"/>
    <a:srgbClr val="C6AA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8" autoAdjust="0"/>
    <p:restoredTop sz="94641"/>
  </p:normalViewPr>
  <p:slideViewPr>
    <p:cSldViewPr snapToObjects="1" showGuides="1">
      <p:cViewPr varScale="1">
        <p:scale>
          <a:sx n="215" d="100"/>
          <a:sy n="215" d="100"/>
        </p:scale>
        <p:origin x="3720" y="-200"/>
      </p:cViewPr>
      <p:guideLst>
        <p:guide orient="horz"/>
        <p:guide/>
      </p:guideLst>
    </p:cSldViewPr>
  </p:slideViewPr>
  <p:notesTextViewPr>
    <p:cViewPr>
      <p:scale>
        <a:sx n="100" d="100"/>
        <a:sy n="100" d="100"/>
      </p:scale>
      <p:origin x="0" y="0"/>
    </p:cViewPr>
  </p:notesTextViewPr>
  <p:sorterViewPr>
    <p:cViewPr>
      <p:scale>
        <a:sx n="1" d="1"/>
        <a:sy n="1" d="1"/>
      </p:scale>
      <p:origin x="0" y="50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werkblad_met_macro's.xlsm"/></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35593220338984"/>
          <c:y val="7.371794871794872E-2"/>
          <c:w val="0.82203389830508478"/>
          <c:h val="0.58653846153846156"/>
        </c:manualLayout>
      </c:layout>
      <c:lineChart>
        <c:grouping val="standard"/>
        <c:varyColors val="0"/>
        <c:ser>
          <c:idx val="0"/>
          <c:order val="0"/>
          <c:tx>
            <c:strRef>
              <c:f>Sheet1!$A$2</c:f>
              <c:strCache>
                <c:ptCount val="1"/>
                <c:pt idx="0">
                  <c:v>Precontemplation phase addiction </c:v>
                </c:pt>
              </c:strCache>
            </c:strRef>
          </c:tx>
          <c:spPr>
            <a:ln w="56912">
              <a:solidFill>
                <a:srgbClr val="FF0000"/>
              </a:solidFill>
              <a:prstDash val="solid"/>
            </a:ln>
          </c:spPr>
          <c:marker>
            <c:symbol val="diamond"/>
            <c:size val="13"/>
            <c:spPr>
              <a:solidFill>
                <a:srgbClr val="FF0000"/>
              </a:solidFill>
              <a:ln>
                <a:solidFill>
                  <a:srgbClr val="FF0000"/>
                </a:solidFill>
                <a:prstDash val="solid"/>
              </a:ln>
            </c:spPr>
          </c:marker>
          <c:cat>
            <c:strRef>
              <c:f>Sheet1!$B$1:$H$1</c:f>
              <c:strCache>
                <c:ptCount val="7"/>
                <c:pt idx="0">
                  <c:v>T0</c:v>
                </c:pt>
                <c:pt idx="1">
                  <c:v>T6</c:v>
                </c:pt>
                <c:pt idx="2">
                  <c:v>T12</c:v>
                </c:pt>
                <c:pt idx="3">
                  <c:v>T18</c:v>
                </c:pt>
                <c:pt idx="4">
                  <c:v>T24</c:v>
                </c:pt>
                <c:pt idx="5">
                  <c:v>T30</c:v>
                </c:pt>
                <c:pt idx="6">
                  <c:v>T36</c:v>
                </c:pt>
              </c:strCache>
            </c:strRef>
          </c:cat>
          <c:val>
            <c:numRef>
              <c:f>Sheet1!$B$2:$H$2</c:f>
              <c:numCache>
                <c:formatCode>0%</c:formatCode>
                <c:ptCount val="7"/>
                <c:pt idx="0">
                  <c:v>0.64</c:v>
                </c:pt>
                <c:pt idx="1">
                  <c:v>0.61</c:v>
                </c:pt>
                <c:pt idx="2" formatCode="0.00%">
                  <c:v>0.52</c:v>
                </c:pt>
                <c:pt idx="3">
                  <c:v>0.46</c:v>
                </c:pt>
                <c:pt idx="4">
                  <c:v>0.38</c:v>
                </c:pt>
                <c:pt idx="5">
                  <c:v>0.35</c:v>
                </c:pt>
                <c:pt idx="6">
                  <c:v>0.3</c:v>
                </c:pt>
              </c:numCache>
            </c:numRef>
          </c:val>
          <c:smooth val="0"/>
          <c:extLst>
            <c:ext xmlns:c16="http://schemas.microsoft.com/office/drawing/2014/chart" uri="{C3380CC4-5D6E-409C-BE32-E72D297353CC}">
              <c16:uniqueId val="{00000000-74C6-3246-A876-630ACE0DF57E}"/>
            </c:ext>
          </c:extLst>
        </c:ser>
        <c:ser>
          <c:idx val="1"/>
          <c:order val="1"/>
          <c:tx>
            <c:strRef>
              <c:f>Sheet1!$A$3</c:f>
              <c:strCache>
                <c:ptCount val="1"/>
                <c:pt idx="0">
                  <c:v>Precontemplation phase psychiatry</c:v>
                </c:pt>
              </c:strCache>
            </c:strRef>
          </c:tx>
          <c:spPr>
            <a:ln w="56912">
              <a:solidFill>
                <a:srgbClr val="000080"/>
              </a:solidFill>
              <a:prstDash val="solid"/>
            </a:ln>
          </c:spPr>
          <c:marker>
            <c:symbol val="square"/>
            <c:size val="13"/>
            <c:spPr>
              <a:solidFill>
                <a:srgbClr val="FFFF00"/>
              </a:solidFill>
              <a:ln>
                <a:solidFill>
                  <a:srgbClr val="FFFF00"/>
                </a:solidFill>
                <a:prstDash val="solid"/>
              </a:ln>
            </c:spPr>
          </c:marker>
          <c:cat>
            <c:strRef>
              <c:f>Sheet1!$B$1:$H$1</c:f>
              <c:strCache>
                <c:ptCount val="7"/>
                <c:pt idx="0">
                  <c:v>T0</c:v>
                </c:pt>
                <c:pt idx="1">
                  <c:v>T6</c:v>
                </c:pt>
                <c:pt idx="2">
                  <c:v>T12</c:v>
                </c:pt>
                <c:pt idx="3">
                  <c:v>T18</c:v>
                </c:pt>
                <c:pt idx="4">
                  <c:v>T24</c:v>
                </c:pt>
                <c:pt idx="5">
                  <c:v>T30</c:v>
                </c:pt>
                <c:pt idx="6">
                  <c:v>T36</c:v>
                </c:pt>
              </c:strCache>
            </c:strRef>
          </c:cat>
          <c:val>
            <c:numRef>
              <c:f>Sheet1!$B$3:$H$3</c:f>
              <c:numCache>
                <c:formatCode>0%</c:formatCode>
                <c:ptCount val="7"/>
                <c:pt idx="0">
                  <c:v>0.5</c:v>
                </c:pt>
                <c:pt idx="1">
                  <c:v>0.35</c:v>
                </c:pt>
                <c:pt idx="2">
                  <c:v>0.33</c:v>
                </c:pt>
                <c:pt idx="3">
                  <c:v>0.26</c:v>
                </c:pt>
                <c:pt idx="4">
                  <c:v>0.2</c:v>
                </c:pt>
                <c:pt idx="5">
                  <c:v>0.19</c:v>
                </c:pt>
                <c:pt idx="6">
                  <c:v>0.17</c:v>
                </c:pt>
              </c:numCache>
            </c:numRef>
          </c:val>
          <c:smooth val="0"/>
          <c:extLst>
            <c:ext xmlns:c16="http://schemas.microsoft.com/office/drawing/2014/chart" uri="{C3380CC4-5D6E-409C-BE32-E72D297353CC}">
              <c16:uniqueId val="{00000001-74C6-3246-A876-630ACE0DF57E}"/>
            </c:ext>
          </c:extLst>
        </c:ser>
        <c:dLbls>
          <c:showLegendKey val="0"/>
          <c:showVal val="0"/>
          <c:showCatName val="0"/>
          <c:showSerName val="0"/>
          <c:showPercent val="0"/>
          <c:showBubbleSize val="0"/>
        </c:dLbls>
        <c:marker val="1"/>
        <c:smooth val="0"/>
        <c:axId val="2104770496"/>
        <c:axId val="1"/>
      </c:lineChart>
      <c:catAx>
        <c:axId val="2104770496"/>
        <c:scaling>
          <c:orientation val="minMax"/>
        </c:scaling>
        <c:delete val="0"/>
        <c:axPos val="b"/>
        <c:numFmt formatCode="General" sourceLinked="1"/>
        <c:majorTickMark val="out"/>
        <c:minorTickMark val="none"/>
        <c:tickLblPos val="nextTo"/>
        <c:spPr>
          <a:ln w="4743">
            <a:solidFill>
              <a:srgbClr val="000000"/>
            </a:solidFill>
            <a:prstDash val="solid"/>
          </a:ln>
        </c:spPr>
        <c:txPr>
          <a:bodyPr rot="0" vert="horz"/>
          <a:lstStyle/>
          <a:p>
            <a:pPr>
              <a:defRPr sz="2689" b="1" i="0" u="none" strike="noStrike" baseline="0">
                <a:solidFill>
                  <a:srgbClr val="000000"/>
                </a:solidFill>
                <a:latin typeface="MS P????"/>
                <a:ea typeface="MS P????"/>
                <a:cs typeface="MS P????"/>
              </a:defRPr>
            </a:pPr>
            <a:endParaRPr lang="nl-NL"/>
          </a:p>
        </c:txPr>
        <c:crossAx val="1"/>
        <c:crosses val="autoZero"/>
        <c:auto val="1"/>
        <c:lblAlgn val="ctr"/>
        <c:lblOffset val="100"/>
        <c:tickLblSkip val="1"/>
        <c:tickMarkSkip val="1"/>
        <c:noMultiLvlLbl val="0"/>
      </c:catAx>
      <c:valAx>
        <c:axId val="1"/>
        <c:scaling>
          <c:orientation val="minMax"/>
        </c:scaling>
        <c:delete val="0"/>
        <c:axPos val="l"/>
        <c:majorGridlines>
          <c:spPr>
            <a:ln w="4743">
              <a:solidFill>
                <a:srgbClr val="000000"/>
              </a:solidFill>
              <a:prstDash val="solid"/>
            </a:ln>
          </c:spPr>
        </c:majorGridlines>
        <c:numFmt formatCode="0%" sourceLinked="1"/>
        <c:majorTickMark val="out"/>
        <c:minorTickMark val="none"/>
        <c:tickLblPos val="nextTo"/>
        <c:spPr>
          <a:ln w="4743">
            <a:solidFill>
              <a:srgbClr val="000000"/>
            </a:solidFill>
            <a:prstDash val="solid"/>
          </a:ln>
        </c:spPr>
        <c:txPr>
          <a:bodyPr rot="0" vert="horz"/>
          <a:lstStyle/>
          <a:p>
            <a:pPr>
              <a:defRPr sz="2689" b="1" i="0" u="none" strike="noStrike" baseline="0">
                <a:solidFill>
                  <a:srgbClr val="000000"/>
                </a:solidFill>
                <a:latin typeface="MS P????"/>
                <a:ea typeface="MS P????"/>
                <a:cs typeface="MS P????"/>
              </a:defRPr>
            </a:pPr>
            <a:endParaRPr lang="nl-NL"/>
          </a:p>
        </c:txPr>
        <c:crossAx val="2104770496"/>
        <c:crosses val="autoZero"/>
        <c:crossBetween val="between"/>
      </c:valAx>
      <c:spPr>
        <a:noFill/>
        <a:ln w="18971">
          <a:solidFill>
            <a:srgbClr val="000000"/>
          </a:solidFill>
          <a:prstDash val="solid"/>
        </a:ln>
      </c:spPr>
    </c:plotArea>
    <c:legend>
      <c:legendPos val="r"/>
      <c:layout>
        <c:manualLayout>
          <c:xMode val="edge"/>
          <c:yMode val="edge"/>
          <c:x val="6.3559322033898309E-3"/>
          <c:y val="0.79166666666666663"/>
          <c:w val="0.7478813559322034"/>
          <c:h val="0.17628205128205129"/>
        </c:manualLayout>
      </c:layout>
      <c:overlay val="0"/>
      <c:spPr>
        <a:noFill/>
        <a:ln w="4743">
          <a:solidFill>
            <a:srgbClr val="000000"/>
          </a:solidFill>
          <a:prstDash val="solid"/>
        </a:ln>
      </c:spPr>
      <c:txPr>
        <a:bodyPr/>
        <a:lstStyle/>
        <a:p>
          <a:pPr>
            <a:defRPr sz="2472" b="1" i="0" u="none" strike="noStrike" baseline="0">
              <a:solidFill>
                <a:srgbClr val="000000"/>
              </a:solidFill>
              <a:latin typeface="MS P????"/>
              <a:ea typeface="MS P????"/>
              <a:cs typeface="MS P????"/>
            </a:defRPr>
          </a:pPr>
          <a:endParaRPr lang="nl-NL"/>
        </a:p>
      </c:txPr>
    </c:legend>
    <c:plotVisOnly val="1"/>
    <c:dispBlanksAs val="gap"/>
    <c:showDLblsOverMax val="0"/>
  </c:chart>
  <c:spPr>
    <a:noFill/>
    <a:ln>
      <a:noFill/>
    </a:ln>
  </c:spPr>
  <c:txPr>
    <a:bodyPr/>
    <a:lstStyle/>
    <a:p>
      <a:pPr>
        <a:defRPr sz="2689" b="1" i="0" u="none" strike="noStrike" baseline="0">
          <a:solidFill>
            <a:srgbClr val="000000"/>
          </a:solidFill>
          <a:latin typeface="MS P????"/>
          <a:ea typeface="MS P????"/>
          <a:cs typeface="MS P????"/>
        </a:defRPr>
      </a:pPr>
      <a:endParaRPr lang="nl-N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Sheet1!$A$3</c:f>
              <c:strCache>
                <c:ptCount val="1"/>
                <c:pt idx="0">
                  <c:v>M4M</c:v>
                </c:pt>
              </c:strCache>
            </c:strRef>
          </c:tx>
          <c:marker>
            <c:symbol val="none"/>
          </c:marker>
          <c:dLbls>
            <c:dLbl>
              <c:idx val="0"/>
              <c:layout>
                <c:manualLayout>
                  <c:x val="-7.65833333333336E-2"/>
                  <c:y val="1.38888888888890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844-B843-8F23-D1D136AF1148}"/>
                </c:ext>
              </c:extLst>
            </c:dLbl>
            <c:dLbl>
              <c:idx val="1"/>
              <c:layout>
                <c:manualLayout>
                  <c:x val="-3.7694444444444412E-2"/>
                  <c:y val="-4.16666666666667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844-B843-8F23-D1D136AF1148}"/>
                </c:ext>
              </c:extLst>
            </c:dLbl>
            <c:dLbl>
              <c:idx val="2"/>
              <c:layout>
                <c:manualLayout>
                  <c:x val="-4.3611111111111133E-3"/>
                  <c:y val="-4.629629629629657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844-B843-8F23-D1D136AF1148}"/>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Sheet1!$B$2:$D$2</c:f>
              <c:strCache>
                <c:ptCount val="3"/>
                <c:pt idx="0">
                  <c:v>Baseline</c:v>
                </c:pt>
                <c:pt idx="1">
                  <c:v>12mnd</c:v>
                </c:pt>
                <c:pt idx="2">
                  <c:v>18mnd</c:v>
                </c:pt>
              </c:strCache>
            </c:strRef>
          </c:cat>
          <c:val>
            <c:numRef>
              <c:f>Sheet1!$B$3:$D$3</c:f>
              <c:numCache>
                <c:formatCode>General</c:formatCode>
                <c:ptCount val="3"/>
                <c:pt idx="0">
                  <c:v>76</c:v>
                </c:pt>
                <c:pt idx="1">
                  <c:v>93</c:v>
                </c:pt>
                <c:pt idx="2">
                  <c:v>83</c:v>
                </c:pt>
              </c:numCache>
            </c:numRef>
          </c:val>
          <c:smooth val="0"/>
          <c:extLst>
            <c:ext xmlns:c16="http://schemas.microsoft.com/office/drawing/2014/chart" uri="{C3380CC4-5D6E-409C-BE32-E72D297353CC}">
              <c16:uniqueId val="{00000003-6844-B843-8F23-D1D136AF1148}"/>
            </c:ext>
          </c:extLst>
        </c:ser>
        <c:ser>
          <c:idx val="1"/>
          <c:order val="1"/>
          <c:tx>
            <c:strRef>
              <c:f>Sheet1!$A$4</c:f>
              <c:strCache>
                <c:ptCount val="1"/>
                <c:pt idx="0">
                  <c:v>TAU</c:v>
                </c:pt>
              </c:strCache>
            </c:strRef>
          </c:tx>
          <c:marker>
            <c:symbol val="none"/>
          </c:marker>
          <c:dLbls>
            <c:dLbl>
              <c:idx val="0"/>
              <c:layout>
                <c:manualLayout>
                  <c:x val="-7.1027777777777815E-2"/>
                  <c:y val="0"/>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844-B843-8F23-D1D136AF1148}"/>
                </c:ext>
              </c:extLst>
            </c:dLbl>
            <c:dLbl>
              <c:idx val="1"/>
              <c:layout>
                <c:manualLayout>
                  <c:x val="-3.7694444444444412E-2"/>
                  <c:y val="-3.70370370370371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844-B843-8F23-D1D136AF1148}"/>
                </c:ext>
              </c:extLst>
            </c:dLbl>
            <c:dLbl>
              <c:idx val="2"/>
              <c:layout>
                <c:manualLayout>
                  <c:x val="6.7500000000000329E-3"/>
                  <c:y val="0"/>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844-B843-8F23-D1D136AF1148}"/>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Sheet1!$B$2:$D$2</c:f>
              <c:strCache>
                <c:ptCount val="3"/>
                <c:pt idx="0">
                  <c:v>Baseline</c:v>
                </c:pt>
                <c:pt idx="1">
                  <c:v>12mnd</c:v>
                </c:pt>
                <c:pt idx="2">
                  <c:v>18mnd</c:v>
                </c:pt>
              </c:strCache>
            </c:strRef>
          </c:cat>
          <c:val>
            <c:numRef>
              <c:f>Sheet1!$B$4:$D$4</c:f>
              <c:numCache>
                <c:formatCode>General</c:formatCode>
                <c:ptCount val="3"/>
                <c:pt idx="0">
                  <c:v>78</c:v>
                </c:pt>
                <c:pt idx="1">
                  <c:v>77</c:v>
                </c:pt>
                <c:pt idx="2">
                  <c:v>76</c:v>
                </c:pt>
              </c:numCache>
            </c:numRef>
          </c:val>
          <c:smooth val="0"/>
          <c:extLst>
            <c:ext xmlns:c16="http://schemas.microsoft.com/office/drawing/2014/chart" uri="{C3380CC4-5D6E-409C-BE32-E72D297353CC}">
              <c16:uniqueId val="{00000007-6844-B843-8F23-D1D136AF1148}"/>
            </c:ext>
          </c:extLst>
        </c:ser>
        <c:dLbls>
          <c:showLegendKey val="0"/>
          <c:showVal val="1"/>
          <c:showCatName val="0"/>
          <c:showSerName val="0"/>
          <c:showPercent val="0"/>
          <c:showBubbleSize val="0"/>
        </c:dLbls>
        <c:smooth val="0"/>
        <c:axId val="139125888"/>
        <c:axId val="139127424"/>
      </c:lineChart>
      <c:catAx>
        <c:axId val="139125888"/>
        <c:scaling>
          <c:orientation val="minMax"/>
        </c:scaling>
        <c:delete val="0"/>
        <c:axPos val="b"/>
        <c:numFmt formatCode="General" sourceLinked="0"/>
        <c:majorTickMark val="out"/>
        <c:minorTickMark val="none"/>
        <c:tickLblPos val="nextTo"/>
        <c:crossAx val="139127424"/>
        <c:crosses val="autoZero"/>
        <c:auto val="1"/>
        <c:lblAlgn val="ctr"/>
        <c:lblOffset val="100"/>
        <c:noMultiLvlLbl val="0"/>
      </c:catAx>
      <c:valAx>
        <c:axId val="139127424"/>
        <c:scaling>
          <c:orientation val="minMax"/>
          <c:max val="100"/>
          <c:min val="70"/>
        </c:scaling>
        <c:delete val="0"/>
        <c:axPos val="l"/>
        <c:majorGridlines/>
        <c:title>
          <c:tx>
            <c:rich>
              <a:bodyPr rot="-5400000" vert="horz"/>
              <a:lstStyle/>
              <a:p>
                <a:pPr>
                  <a:defRPr/>
                </a:pPr>
                <a:r>
                  <a:rPr lang="en-US" sz="1200"/>
                  <a:t>Medication Posession Ratio (%)</a:t>
                </a:r>
              </a:p>
            </c:rich>
          </c:tx>
          <c:overlay val="0"/>
        </c:title>
        <c:numFmt formatCode="General" sourceLinked="1"/>
        <c:majorTickMark val="out"/>
        <c:minorTickMark val="none"/>
        <c:tickLblPos val="nextTo"/>
        <c:crossAx val="139125888"/>
        <c:crosses val="autoZero"/>
        <c:crossBetween val="between"/>
      </c:valAx>
      <c:spPr>
        <a:noFill/>
        <a:ln w="25400">
          <a:noFill/>
        </a:ln>
      </c:spPr>
    </c:plotArea>
    <c:legend>
      <c:legendPos val="r"/>
      <c:overlay val="0"/>
    </c:legend>
    <c:plotVisOnly val="1"/>
    <c:dispBlanksAs val="gap"/>
    <c:showDLblsOverMax val="0"/>
  </c:chart>
  <c:spPr>
    <a:solidFill>
      <a:srgbClr val="FFFFFF"/>
    </a:solidFill>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1E0ACB-492A-48BC-9087-E3D5CBE7D9BB}"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nl-NL"/>
        </a:p>
      </dgm:t>
    </dgm:pt>
    <dgm:pt modelId="{32B6ED16-A1BD-42F8-8EC2-D1DAC7A31E3E}">
      <dgm:prSet phldrT="[Tekst]"/>
      <dgm:spPr/>
      <dgm:t>
        <a:bodyPr/>
        <a:lstStyle/>
        <a:p>
          <a:endParaRPr lang="nl-NL" dirty="0"/>
        </a:p>
      </dgm:t>
    </dgm:pt>
    <dgm:pt modelId="{66FC6186-A2EE-48B8-8999-22630F46E29F}" type="parTrans" cxnId="{F207EB16-FB58-43C6-B6A7-5C8A5995FC00}">
      <dgm:prSet/>
      <dgm:spPr/>
      <dgm:t>
        <a:bodyPr/>
        <a:lstStyle/>
        <a:p>
          <a:endParaRPr lang="nl-NL"/>
        </a:p>
      </dgm:t>
    </dgm:pt>
    <dgm:pt modelId="{41917230-6C7D-4C1A-9894-BA04E0F15363}" type="sibTrans" cxnId="{F207EB16-FB58-43C6-B6A7-5C8A5995FC00}">
      <dgm:prSet/>
      <dgm:spPr/>
      <dgm:t>
        <a:bodyPr/>
        <a:lstStyle/>
        <a:p>
          <a:endParaRPr lang="nl-NL"/>
        </a:p>
      </dgm:t>
    </dgm:pt>
    <dgm:pt modelId="{BC114EBC-0607-476E-B472-968E01FA292D}">
      <dgm:prSet phldrT="[Tekst]"/>
      <dgm:spPr/>
      <dgm:t>
        <a:bodyPr/>
        <a:lstStyle/>
        <a:p>
          <a:r>
            <a:rPr lang="nl-NL" dirty="0"/>
            <a:t>FACT</a:t>
          </a:r>
        </a:p>
      </dgm:t>
    </dgm:pt>
    <dgm:pt modelId="{A667072B-F597-48ED-83EC-B9C97AACA800}" type="parTrans" cxnId="{297ADEAE-7DB8-4506-87CE-68E29C1B6B3E}">
      <dgm:prSet/>
      <dgm:spPr/>
      <dgm:t>
        <a:bodyPr/>
        <a:lstStyle/>
        <a:p>
          <a:endParaRPr lang="nl-NL"/>
        </a:p>
      </dgm:t>
    </dgm:pt>
    <dgm:pt modelId="{E2183339-86F9-4959-9085-1179DA23A975}" type="sibTrans" cxnId="{297ADEAE-7DB8-4506-87CE-68E29C1B6B3E}">
      <dgm:prSet/>
      <dgm:spPr/>
      <dgm:t>
        <a:bodyPr/>
        <a:lstStyle/>
        <a:p>
          <a:endParaRPr lang="nl-NL"/>
        </a:p>
      </dgm:t>
    </dgm:pt>
    <dgm:pt modelId="{B63DC50E-F6A9-4506-A420-A65CDF665B9B}">
      <dgm:prSet phldrT="[Tekst]"/>
      <dgm:spPr/>
      <dgm:t>
        <a:bodyPr/>
        <a:lstStyle/>
        <a:p>
          <a:endParaRPr lang="nl-NL" dirty="0"/>
        </a:p>
      </dgm:t>
    </dgm:pt>
    <dgm:pt modelId="{11811634-933C-4C5E-B0BB-A85A95C9E5AE}" type="parTrans" cxnId="{7D18E28E-301A-4F29-A3FB-D33B16376886}">
      <dgm:prSet/>
      <dgm:spPr/>
      <dgm:t>
        <a:bodyPr/>
        <a:lstStyle/>
        <a:p>
          <a:endParaRPr lang="nl-NL"/>
        </a:p>
      </dgm:t>
    </dgm:pt>
    <dgm:pt modelId="{3DCC606D-D195-4E5A-882B-FBC270696841}" type="sibTrans" cxnId="{7D18E28E-301A-4F29-A3FB-D33B16376886}">
      <dgm:prSet/>
      <dgm:spPr/>
      <dgm:t>
        <a:bodyPr/>
        <a:lstStyle/>
        <a:p>
          <a:endParaRPr lang="nl-NL"/>
        </a:p>
      </dgm:t>
    </dgm:pt>
    <dgm:pt modelId="{1DB3D6E8-16EE-4D7C-A739-97A9C7D3E68F}">
      <dgm:prSet phldrT="[Tekst]"/>
      <dgm:spPr/>
      <dgm:t>
        <a:bodyPr/>
        <a:lstStyle/>
        <a:p>
          <a:r>
            <a:rPr lang="nl-NL" dirty="0"/>
            <a:t>Anderen</a:t>
          </a:r>
        </a:p>
      </dgm:t>
    </dgm:pt>
    <dgm:pt modelId="{47CD68A2-1D07-4BD7-8013-372A3540D100}" type="parTrans" cxnId="{FA83DA68-A351-4F35-B234-AD910D25E69B}">
      <dgm:prSet/>
      <dgm:spPr/>
      <dgm:t>
        <a:bodyPr/>
        <a:lstStyle/>
        <a:p>
          <a:endParaRPr lang="nl-NL"/>
        </a:p>
      </dgm:t>
    </dgm:pt>
    <dgm:pt modelId="{0D9CEA0B-97AE-4084-944F-1CDEEEDBDCDE}" type="sibTrans" cxnId="{FA83DA68-A351-4F35-B234-AD910D25E69B}">
      <dgm:prSet/>
      <dgm:spPr/>
      <dgm:t>
        <a:bodyPr/>
        <a:lstStyle/>
        <a:p>
          <a:endParaRPr lang="nl-NL"/>
        </a:p>
      </dgm:t>
    </dgm:pt>
    <dgm:pt modelId="{48D62FF4-140D-4BBA-9255-57FCEDD1777F}">
      <dgm:prSet phldrT="[Tekst]"/>
      <dgm:spPr/>
      <dgm:t>
        <a:bodyPr/>
        <a:lstStyle/>
        <a:p>
          <a:pPr algn="ctr"/>
          <a:r>
            <a:rPr lang="nl-NL" dirty="0"/>
            <a:t>Naasten </a:t>
          </a:r>
        </a:p>
      </dgm:t>
    </dgm:pt>
    <dgm:pt modelId="{21AC9407-DC32-4F86-B544-F856786E950B}" type="parTrans" cxnId="{CB9D7150-E7B1-494E-8D3F-ABD1A4A3F442}">
      <dgm:prSet/>
      <dgm:spPr/>
      <dgm:t>
        <a:bodyPr/>
        <a:lstStyle/>
        <a:p>
          <a:endParaRPr lang="nl-NL"/>
        </a:p>
      </dgm:t>
    </dgm:pt>
    <dgm:pt modelId="{06129430-FB24-4968-A8A3-4CB5F15373DB}" type="sibTrans" cxnId="{CB9D7150-E7B1-494E-8D3F-ABD1A4A3F442}">
      <dgm:prSet/>
      <dgm:spPr/>
      <dgm:t>
        <a:bodyPr/>
        <a:lstStyle/>
        <a:p>
          <a:endParaRPr lang="nl-NL"/>
        </a:p>
      </dgm:t>
    </dgm:pt>
    <dgm:pt modelId="{AAFF520B-3EB3-456E-95B6-0913F6B4A7D9}" type="pres">
      <dgm:prSet presAssocID="{AA1E0ACB-492A-48BC-9087-E3D5CBE7D9BB}" presName="cycle" presStyleCnt="0">
        <dgm:presLayoutVars>
          <dgm:chMax val="1"/>
          <dgm:dir/>
          <dgm:animLvl val="ctr"/>
          <dgm:resizeHandles val="exact"/>
        </dgm:presLayoutVars>
      </dgm:prSet>
      <dgm:spPr/>
    </dgm:pt>
    <dgm:pt modelId="{C0FBDB75-C800-49C7-A873-3FFED600B2B6}" type="pres">
      <dgm:prSet presAssocID="{32B6ED16-A1BD-42F8-8EC2-D1DAC7A31E3E}" presName="centerShape" presStyleLbl="node0" presStyleIdx="0" presStyleCnt="1" custScaleX="266966" custScaleY="151361" custLinFactNeighborX="746" custLinFactNeighborY="-8747"/>
      <dgm:spPr/>
    </dgm:pt>
    <dgm:pt modelId="{0163E00D-4F4B-4F99-969B-BD3ABE729348}" type="pres">
      <dgm:prSet presAssocID="{A667072B-F597-48ED-83EC-B9C97AACA800}" presName="Name9" presStyleLbl="parChTrans1D2" presStyleIdx="0" presStyleCnt="4"/>
      <dgm:spPr/>
    </dgm:pt>
    <dgm:pt modelId="{2492ECEB-A178-46B8-A8DC-8CEAB01EE35D}" type="pres">
      <dgm:prSet presAssocID="{A667072B-F597-48ED-83EC-B9C97AACA800}" presName="connTx" presStyleLbl="parChTrans1D2" presStyleIdx="0" presStyleCnt="4"/>
      <dgm:spPr/>
    </dgm:pt>
    <dgm:pt modelId="{0BC816A6-064A-46C2-A8DE-81FC291A5B42}" type="pres">
      <dgm:prSet presAssocID="{BC114EBC-0607-476E-B472-968E01FA292D}" presName="node" presStyleLbl="node1" presStyleIdx="0" presStyleCnt="4" custScaleX="128310" custScaleY="185371" custRadScaleRad="109322" custRadScaleInc="4276">
        <dgm:presLayoutVars>
          <dgm:bulletEnabled val="1"/>
        </dgm:presLayoutVars>
      </dgm:prSet>
      <dgm:spPr/>
    </dgm:pt>
    <dgm:pt modelId="{7D3D4036-EE07-4A21-B568-FFCE56155E52}" type="pres">
      <dgm:prSet presAssocID="{11811634-933C-4C5E-B0BB-A85A95C9E5AE}" presName="Name9" presStyleLbl="parChTrans1D2" presStyleIdx="1" presStyleCnt="4"/>
      <dgm:spPr/>
    </dgm:pt>
    <dgm:pt modelId="{D3A64197-1441-4E40-9678-CBC73E1FA981}" type="pres">
      <dgm:prSet presAssocID="{11811634-933C-4C5E-B0BB-A85A95C9E5AE}" presName="connTx" presStyleLbl="parChTrans1D2" presStyleIdx="1" presStyleCnt="4"/>
      <dgm:spPr/>
    </dgm:pt>
    <dgm:pt modelId="{F99C37F0-0586-4CE3-8472-4D8D9F61E1F5}" type="pres">
      <dgm:prSet presAssocID="{B63DC50E-F6A9-4506-A420-A65CDF665B9B}" presName="node" presStyleLbl="node1" presStyleIdx="1" presStyleCnt="4" custScaleX="204569" custRadScaleRad="134916" custRadScaleInc="-10952">
        <dgm:presLayoutVars>
          <dgm:bulletEnabled val="1"/>
        </dgm:presLayoutVars>
      </dgm:prSet>
      <dgm:spPr/>
    </dgm:pt>
    <dgm:pt modelId="{73FD4104-40BA-4768-89BF-52D41BC130B4}" type="pres">
      <dgm:prSet presAssocID="{47CD68A2-1D07-4BD7-8013-372A3540D100}" presName="Name9" presStyleLbl="parChTrans1D2" presStyleIdx="2" presStyleCnt="4"/>
      <dgm:spPr/>
    </dgm:pt>
    <dgm:pt modelId="{79D51D0A-1069-4DE0-B647-016BCED6F4D5}" type="pres">
      <dgm:prSet presAssocID="{47CD68A2-1D07-4BD7-8013-372A3540D100}" presName="connTx" presStyleLbl="parChTrans1D2" presStyleIdx="2" presStyleCnt="4"/>
      <dgm:spPr/>
    </dgm:pt>
    <dgm:pt modelId="{A7C1F32B-0518-4CEB-A002-4238D1020E21}" type="pres">
      <dgm:prSet presAssocID="{1DB3D6E8-16EE-4D7C-A739-97A9C7D3E68F}" presName="node" presStyleLbl="node1" presStyleIdx="2" presStyleCnt="4" custScaleY="85428" custRadScaleRad="59361" custRadScaleInc="-15686">
        <dgm:presLayoutVars>
          <dgm:bulletEnabled val="1"/>
        </dgm:presLayoutVars>
      </dgm:prSet>
      <dgm:spPr/>
    </dgm:pt>
    <dgm:pt modelId="{10E83970-5439-4680-BC4E-D158A8494511}" type="pres">
      <dgm:prSet presAssocID="{21AC9407-DC32-4F86-B544-F856786E950B}" presName="Name9" presStyleLbl="parChTrans1D2" presStyleIdx="3" presStyleCnt="4"/>
      <dgm:spPr/>
    </dgm:pt>
    <dgm:pt modelId="{6509E033-08EF-4EF2-9E17-1242C1A561F2}" type="pres">
      <dgm:prSet presAssocID="{21AC9407-DC32-4F86-B544-F856786E950B}" presName="connTx" presStyleLbl="parChTrans1D2" presStyleIdx="3" presStyleCnt="4"/>
      <dgm:spPr/>
    </dgm:pt>
    <dgm:pt modelId="{E3652A64-7A32-4AD4-B5FA-477DCCA269C9}" type="pres">
      <dgm:prSet presAssocID="{48D62FF4-140D-4BBA-9255-57FCEDD1777F}" presName="node" presStyleLbl="node1" presStyleIdx="3" presStyleCnt="4" custScaleX="215587" custRadScaleRad="127644" custRadScaleInc="19259">
        <dgm:presLayoutVars>
          <dgm:bulletEnabled val="1"/>
        </dgm:presLayoutVars>
      </dgm:prSet>
      <dgm:spPr/>
    </dgm:pt>
  </dgm:ptLst>
  <dgm:cxnLst>
    <dgm:cxn modelId="{1925C105-C09B-4E02-AE34-CACF9ED8D8E6}" type="presOf" srcId="{B63DC50E-F6A9-4506-A420-A65CDF665B9B}" destId="{F99C37F0-0586-4CE3-8472-4D8D9F61E1F5}" srcOrd="0" destOrd="0" presId="urn:microsoft.com/office/officeart/2005/8/layout/radial1"/>
    <dgm:cxn modelId="{BE0E2809-8703-4FBB-B81E-1351D59C1223}" type="presOf" srcId="{11811634-933C-4C5E-B0BB-A85A95C9E5AE}" destId="{7D3D4036-EE07-4A21-B568-FFCE56155E52}" srcOrd="0" destOrd="0" presId="urn:microsoft.com/office/officeart/2005/8/layout/radial1"/>
    <dgm:cxn modelId="{F207EB16-FB58-43C6-B6A7-5C8A5995FC00}" srcId="{AA1E0ACB-492A-48BC-9087-E3D5CBE7D9BB}" destId="{32B6ED16-A1BD-42F8-8EC2-D1DAC7A31E3E}" srcOrd="0" destOrd="0" parTransId="{66FC6186-A2EE-48B8-8999-22630F46E29F}" sibTransId="{41917230-6C7D-4C1A-9894-BA04E0F15363}"/>
    <dgm:cxn modelId="{59F2BC1C-E99F-4E58-AB85-7A7682D93813}" type="presOf" srcId="{A667072B-F597-48ED-83EC-B9C97AACA800}" destId="{2492ECEB-A178-46B8-A8DC-8CEAB01EE35D}" srcOrd="1" destOrd="0" presId="urn:microsoft.com/office/officeart/2005/8/layout/radial1"/>
    <dgm:cxn modelId="{24F2FE2E-04AB-4399-B087-A0AC739DF36D}" type="presOf" srcId="{BC114EBC-0607-476E-B472-968E01FA292D}" destId="{0BC816A6-064A-46C2-A8DE-81FC291A5B42}" srcOrd="0" destOrd="0" presId="urn:microsoft.com/office/officeart/2005/8/layout/radial1"/>
    <dgm:cxn modelId="{CB9D7150-E7B1-494E-8D3F-ABD1A4A3F442}" srcId="{32B6ED16-A1BD-42F8-8EC2-D1DAC7A31E3E}" destId="{48D62FF4-140D-4BBA-9255-57FCEDD1777F}" srcOrd="3" destOrd="0" parTransId="{21AC9407-DC32-4F86-B544-F856786E950B}" sibTransId="{06129430-FB24-4968-A8A3-4CB5F15373DB}"/>
    <dgm:cxn modelId="{EAC0F754-19EC-46F3-9439-364176C045DE}" type="presOf" srcId="{21AC9407-DC32-4F86-B544-F856786E950B}" destId="{10E83970-5439-4680-BC4E-D158A8494511}" srcOrd="0" destOrd="0" presId="urn:microsoft.com/office/officeart/2005/8/layout/radial1"/>
    <dgm:cxn modelId="{FA83DA68-A351-4F35-B234-AD910D25E69B}" srcId="{32B6ED16-A1BD-42F8-8EC2-D1DAC7A31E3E}" destId="{1DB3D6E8-16EE-4D7C-A739-97A9C7D3E68F}" srcOrd="2" destOrd="0" parTransId="{47CD68A2-1D07-4BD7-8013-372A3540D100}" sibTransId="{0D9CEA0B-97AE-4084-944F-1CDEEEDBDCDE}"/>
    <dgm:cxn modelId="{91D61876-D8EC-4A92-B8DF-DD55F6FB6620}" type="presOf" srcId="{48D62FF4-140D-4BBA-9255-57FCEDD1777F}" destId="{E3652A64-7A32-4AD4-B5FA-477DCCA269C9}" srcOrd="0" destOrd="0" presId="urn:microsoft.com/office/officeart/2005/8/layout/radial1"/>
    <dgm:cxn modelId="{0E9F457E-CEE0-46F2-BE3D-29CD653C4C1B}" type="presOf" srcId="{21AC9407-DC32-4F86-B544-F856786E950B}" destId="{6509E033-08EF-4EF2-9E17-1242C1A561F2}" srcOrd="1" destOrd="0" presId="urn:microsoft.com/office/officeart/2005/8/layout/radial1"/>
    <dgm:cxn modelId="{7D18E28E-301A-4F29-A3FB-D33B16376886}" srcId="{32B6ED16-A1BD-42F8-8EC2-D1DAC7A31E3E}" destId="{B63DC50E-F6A9-4506-A420-A65CDF665B9B}" srcOrd="1" destOrd="0" parTransId="{11811634-933C-4C5E-B0BB-A85A95C9E5AE}" sibTransId="{3DCC606D-D195-4E5A-882B-FBC270696841}"/>
    <dgm:cxn modelId="{1E0C9B97-0C30-4691-BDCB-0C135007BDEC}" type="presOf" srcId="{47CD68A2-1D07-4BD7-8013-372A3540D100}" destId="{73FD4104-40BA-4768-89BF-52D41BC130B4}" srcOrd="0" destOrd="0" presId="urn:microsoft.com/office/officeart/2005/8/layout/radial1"/>
    <dgm:cxn modelId="{77D21F9A-8F51-4E33-8EFD-5B4A877B7BA5}" type="presOf" srcId="{47CD68A2-1D07-4BD7-8013-372A3540D100}" destId="{79D51D0A-1069-4DE0-B647-016BCED6F4D5}" srcOrd="1" destOrd="0" presId="urn:microsoft.com/office/officeart/2005/8/layout/radial1"/>
    <dgm:cxn modelId="{C2A5F6A9-F9C4-4577-9A95-BF9B0A74878A}" type="presOf" srcId="{AA1E0ACB-492A-48BC-9087-E3D5CBE7D9BB}" destId="{AAFF520B-3EB3-456E-95B6-0913F6B4A7D9}" srcOrd="0" destOrd="0" presId="urn:microsoft.com/office/officeart/2005/8/layout/radial1"/>
    <dgm:cxn modelId="{297ADEAE-7DB8-4506-87CE-68E29C1B6B3E}" srcId="{32B6ED16-A1BD-42F8-8EC2-D1DAC7A31E3E}" destId="{BC114EBC-0607-476E-B472-968E01FA292D}" srcOrd="0" destOrd="0" parTransId="{A667072B-F597-48ED-83EC-B9C97AACA800}" sibTransId="{E2183339-86F9-4959-9085-1179DA23A975}"/>
    <dgm:cxn modelId="{57A13DC7-F5A2-4A27-8094-7CD880D3FB2C}" type="presOf" srcId="{1DB3D6E8-16EE-4D7C-A739-97A9C7D3E68F}" destId="{A7C1F32B-0518-4CEB-A002-4238D1020E21}" srcOrd="0" destOrd="0" presId="urn:microsoft.com/office/officeart/2005/8/layout/radial1"/>
    <dgm:cxn modelId="{8077A5F4-7B14-4BBA-BBB1-3172DA7BA79F}" type="presOf" srcId="{32B6ED16-A1BD-42F8-8EC2-D1DAC7A31E3E}" destId="{C0FBDB75-C800-49C7-A873-3FFED600B2B6}" srcOrd="0" destOrd="0" presId="urn:microsoft.com/office/officeart/2005/8/layout/radial1"/>
    <dgm:cxn modelId="{62F64EFA-DCB6-4429-B613-E596657CE0A6}" type="presOf" srcId="{A667072B-F597-48ED-83EC-B9C97AACA800}" destId="{0163E00D-4F4B-4F99-969B-BD3ABE729348}" srcOrd="0" destOrd="0" presId="urn:microsoft.com/office/officeart/2005/8/layout/radial1"/>
    <dgm:cxn modelId="{D8B668FE-8694-449C-B5D9-E8FA7E332A93}" type="presOf" srcId="{11811634-933C-4C5E-B0BB-A85A95C9E5AE}" destId="{D3A64197-1441-4E40-9678-CBC73E1FA981}" srcOrd="1" destOrd="0" presId="urn:microsoft.com/office/officeart/2005/8/layout/radial1"/>
    <dgm:cxn modelId="{62E70004-BE0C-4752-9828-03420CB1BD2F}" type="presParOf" srcId="{AAFF520B-3EB3-456E-95B6-0913F6B4A7D9}" destId="{C0FBDB75-C800-49C7-A873-3FFED600B2B6}" srcOrd="0" destOrd="0" presId="urn:microsoft.com/office/officeart/2005/8/layout/radial1"/>
    <dgm:cxn modelId="{DAAEE1EC-D15B-40C9-98BA-74A5F91306F3}" type="presParOf" srcId="{AAFF520B-3EB3-456E-95B6-0913F6B4A7D9}" destId="{0163E00D-4F4B-4F99-969B-BD3ABE729348}" srcOrd="1" destOrd="0" presId="urn:microsoft.com/office/officeart/2005/8/layout/radial1"/>
    <dgm:cxn modelId="{68919286-9C56-4298-8143-8B3D5792481B}" type="presParOf" srcId="{0163E00D-4F4B-4F99-969B-BD3ABE729348}" destId="{2492ECEB-A178-46B8-A8DC-8CEAB01EE35D}" srcOrd="0" destOrd="0" presId="urn:microsoft.com/office/officeart/2005/8/layout/radial1"/>
    <dgm:cxn modelId="{D4799B57-C91B-4F82-AD13-777C84649192}" type="presParOf" srcId="{AAFF520B-3EB3-456E-95B6-0913F6B4A7D9}" destId="{0BC816A6-064A-46C2-A8DE-81FC291A5B42}" srcOrd="2" destOrd="0" presId="urn:microsoft.com/office/officeart/2005/8/layout/radial1"/>
    <dgm:cxn modelId="{56D35B89-4A09-4AFC-A0F3-0C0CACF06A76}" type="presParOf" srcId="{AAFF520B-3EB3-456E-95B6-0913F6B4A7D9}" destId="{7D3D4036-EE07-4A21-B568-FFCE56155E52}" srcOrd="3" destOrd="0" presId="urn:microsoft.com/office/officeart/2005/8/layout/radial1"/>
    <dgm:cxn modelId="{B8F2699C-91F5-45A6-B687-1F6D352C119B}" type="presParOf" srcId="{7D3D4036-EE07-4A21-B568-FFCE56155E52}" destId="{D3A64197-1441-4E40-9678-CBC73E1FA981}" srcOrd="0" destOrd="0" presId="urn:microsoft.com/office/officeart/2005/8/layout/radial1"/>
    <dgm:cxn modelId="{0F3D0BD8-4F2B-4218-9DA6-AF0750DEC1DF}" type="presParOf" srcId="{AAFF520B-3EB3-456E-95B6-0913F6B4A7D9}" destId="{F99C37F0-0586-4CE3-8472-4D8D9F61E1F5}" srcOrd="4" destOrd="0" presId="urn:microsoft.com/office/officeart/2005/8/layout/radial1"/>
    <dgm:cxn modelId="{39E0BAB5-6B08-404A-BEC0-0398D38238E7}" type="presParOf" srcId="{AAFF520B-3EB3-456E-95B6-0913F6B4A7D9}" destId="{73FD4104-40BA-4768-89BF-52D41BC130B4}" srcOrd="5" destOrd="0" presId="urn:microsoft.com/office/officeart/2005/8/layout/radial1"/>
    <dgm:cxn modelId="{BFDF7E2C-1002-40B5-9745-4DD393890105}" type="presParOf" srcId="{73FD4104-40BA-4768-89BF-52D41BC130B4}" destId="{79D51D0A-1069-4DE0-B647-016BCED6F4D5}" srcOrd="0" destOrd="0" presId="urn:microsoft.com/office/officeart/2005/8/layout/radial1"/>
    <dgm:cxn modelId="{D2E1A7BC-8CBF-4F83-A5B4-12A02A23DD97}" type="presParOf" srcId="{AAFF520B-3EB3-456E-95B6-0913F6B4A7D9}" destId="{A7C1F32B-0518-4CEB-A002-4238D1020E21}" srcOrd="6" destOrd="0" presId="urn:microsoft.com/office/officeart/2005/8/layout/radial1"/>
    <dgm:cxn modelId="{F39B18ED-9D50-4631-8FFC-DD76AFE10D2D}" type="presParOf" srcId="{AAFF520B-3EB3-456E-95B6-0913F6B4A7D9}" destId="{10E83970-5439-4680-BC4E-D158A8494511}" srcOrd="7" destOrd="0" presId="urn:microsoft.com/office/officeart/2005/8/layout/radial1"/>
    <dgm:cxn modelId="{0CEEF81E-48DD-4B98-B3C8-FD98B1843672}" type="presParOf" srcId="{10E83970-5439-4680-BC4E-D158A8494511}" destId="{6509E033-08EF-4EF2-9E17-1242C1A561F2}" srcOrd="0" destOrd="0" presId="urn:microsoft.com/office/officeart/2005/8/layout/radial1"/>
    <dgm:cxn modelId="{7F1F72D8-B4B1-4A3F-9672-4BA3D6B4AFE7}" type="presParOf" srcId="{AAFF520B-3EB3-456E-95B6-0913F6B4A7D9}" destId="{E3652A64-7A32-4AD4-B5FA-477DCCA269C9}"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1E0ACB-492A-48BC-9087-E3D5CBE7D9BB}"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nl-NL"/>
        </a:p>
      </dgm:t>
    </dgm:pt>
    <dgm:pt modelId="{32B6ED16-A1BD-42F8-8EC2-D1DAC7A31E3E}">
      <dgm:prSet phldrT="[Tekst]"/>
      <dgm:spPr/>
      <dgm:t>
        <a:bodyPr/>
        <a:lstStyle/>
        <a:p>
          <a:endParaRPr lang="nl-NL" dirty="0"/>
        </a:p>
      </dgm:t>
    </dgm:pt>
    <dgm:pt modelId="{66FC6186-A2EE-48B8-8999-22630F46E29F}" type="parTrans" cxnId="{F207EB16-FB58-43C6-B6A7-5C8A5995FC00}">
      <dgm:prSet/>
      <dgm:spPr/>
      <dgm:t>
        <a:bodyPr/>
        <a:lstStyle/>
        <a:p>
          <a:endParaRPr lang="nl-NL"/>
        </a:p>
      </dgm:t>
    </dgm:pt>
    <dgm:pt modelId="{41917230-6C7D-4C1A-9894-BA04E0F15363}" type="sibTrans" cxnId="{F207EB16-FB58-43C6-B6A7-5C8A5995FC00}">
      <dgm:prSet/>
      <dgm:spPr/>
      <dgm:t>
        <a:bodyPr/>
        <a:lstStyle/>
        <a:p>
          <a:endParaRPr lang="nl-NL"/>
        </a:p>
      </dgm:t>
    </dgm:pt>
    <dgm:pt modelId="{BC114EBC-0607-476E-B472-968E01FA292D}">
      <dgm:prSet phldrT="[Tekst]"/>
      <dgm:spPr/>
      <dgm:t>
        <a:bodyPr/>
        <a:lstStyle/>
        <a:p>
          <a:r>
            <a:rPr lang="nl-NL" dirty="0"/>
            <a:t>FACT</a:t>
          </a:r>
        </a:p>
      </dgm:t>
    </dgm:pt>
    <dgm:pt modelId="{A667072B-F597-48ED-83EC-B9C97AACA800}" type="parTrans" cxnId="{297ADEAE-7DB8-4506-87CE-68E29C1B6B3E}">
      <dgm:prSet/>
      <dgm:spPr/>
      <dgm:t>
        <a:bodyPr/>
        <a:lstStyle/>
        <a:p>
          <a:endParaRPr lang="nl-NL"/>
        </a:p>
      </dgm:t>
    </dgm:pt>
    <dgm:pt modelId="{E2183339-86F9-4959-9085-1179DA23A975}" type="sibTrans" cxnId="{297ADEAE-7DB8-4506-87CE-68E29C1B6B3E}">
      <dgm:prSet/>
      <dgm:spPr/>
      <dgm:t>
        <a:bodyPr/>
        <a:lstStyle/>
        <a:p>
          <a:endParaRPr lang="nl-NL"/>
        </a:p>
      </dgm:t>
    </dgm:pt>
    <dgm:pt modelId="{B63DC50E-F6A9-4506-A420-A65CDF665B9B}">
      <dgm:prSet phldrT="[Tekst]"/>
      <dgm:spPr/>
      <dgm:t>
        <a:bodyPr/>
        <a:lstStyle/>
        <a:p>
          <a:endParaRPr lang="nl-NL" dirty="0"/>
        </a:p>
      </dgm:t>
    </dgm:pt>
    <dgm:pt modelId="{11811634-933C-4C5E-B0BB-A85A95C9E5AE}" type="parTrans" cxnId="{7D18E28E-301A-4F29-A3FB-D33B16376886}">
      <dgm:prSet/>
      <dgm:spPr/>
      <dgm:t>
        <a:bodyPr/>
        <a:lstStyle/>
        <a:p>
          <a:endParaRPr lang="nl-NL"/>
        </a:p>
      </dgm:t>
    </dgm:pt>
    <dgm:pt modelId="{3DCC606D-D195-4E5A-882B-FBC270696841}" type="sibTrans" cxnId="{7D18E28E-301A-4F29-A3FB-D33B16376886}">
      <dgm:prSet/>
      <dgm:spPr/>
      <dgm:t>
        <a:bodyPr/>
        <a:lstStyle/>
        <a:p>
          <a:endParaRPr lang="nl-NL"/>
        </a:p>
      </dgm:t>
    </dgm:pt>
    <dgm:pt modelId="{1DB3D6E8-16EE-4D7C-A739-97A9C7D3E68F}">
      <dgm:prSet phldrT="[Tekst]"/>
      <dgm:spPr/>
      <dgm:t>
        <a:bodyPr/>
        <a:lstStyle/>
        <a:p>
          <a:r>
            <a:rPr lang="nl-NL" dirty="0"/>
            <a:t>Anderen </a:t>
          </a:r>
        </a:p>
      </dgm:t>
    </dgm:pt>
    <dgm:pt modelId="{47CD68A2-1D07-4BD7-8013-372A3540D100}" type="parTrans" cxnId="{FA83DA68-A351-4F35-B234-AD910D25E69B}">
      <dgm:prSet/>
      <dgm:spPr/>
      <dgm:t>
        <a:bodyPr/>
        <a:lstStyle/>
        <a:p>
          <a:endParaRPr lang="nl-NL"/>
        </a:p>
      </dgm:t>
    </dgm:pt>
    <dgm:pt modelId="{0D9CEA0B-97AE-4084-944F-1CDEEEDBDCDE}" type="sibTrans" cxnId="{FA83DA68-A351-4F35-B234-AD910D25E69B}">
      <dgm:prSet/>
      <dgm:spPr/>
      <dgm:t>
        <a:bodyPr/>
        <a:lstStyle/>
        <a:p>
          <a:endParaRPr lang="nl-NL"/>
        </a:p>
      </dgm:t>
    </dgm:pt>
    <dgm:pt modelId="{48D62FF4-140D-4BBA-9255-57FCEDD1777F}">
      <dgm:prSet phldrT="[Tekst]"/>
      <dgm:spPr/>
      <dgm:t>
        <a:bodyPr/>
        <a:lstStyle/>
        <a:p>
          <a:pPr algn="ctr"/>
          <a:r>
            <a:rPr lang="nl-NL" dirty="0"/>
            <a:t>Naasten</a:t>
          </a:r>
        </a:p>
      </dgm:t>
    </dgm:pt>
    <dgm:pt modelId="{21AC9407-DC32-4F86-B544-F856786E950B}" type="parTrans" cxnId="{CB9D7150-E7B1-494E-8D3F-ABD1A4A3F442}">
      <dgm:prSet/>
      <dgm:spPr/>
      <dgm:t>
        <a:bodyPr/>
        <a:lstStyle/>
        <a:p>
          <a:endParaRPr lang="nl-NL"/>
        </a:p>
      </dgm:t>
    </dgm:pt>
    <dgm:pt modelId="{06129430-FB24-4968-A8A3-4CB5F15373DB}" type="sibTrans" cxnId="{CB9D7150-E7B1-494E-8D3F-ABD1A4A3F442}">
      <dgm:prSet/>
      <dgm:spPr/>
      <dgm:t>
        <a:bodyPr/>
        <a:lstStyle/>
        <a:p>
          <a:endParaRPr lang="nl-NL"/>
        </a:p>
      </dgm:t>
    </dgm:pt>
    <dgm:pt modelId="{AAFF520B-3EB3-456E-95B6-0913F6B4A7D9}" type="pres">
      <dgm:prSet presAssocID="{AA1E0ACB-492A-48BC-9087-E3D5CBE7D9BB}" presName="cycle" presStyleCnt="0">
        <dgm:presLayoutVars>
          <dgm:chMax val="1"/>
          <dgm:dir/>
          <dgm:animLvl val="ctr"/>
          <dgm:resizeHandles val="exact"/>
        </dgm:presLayoutVars>
      </dgm:prSet>
      <dgm:spPr/>
    </dgm:pt>
    <dgm:pt modelId="{C0FBDB75-C800-49C7-A873-3FFED600B2B6}" type="pres">
      <dgm:prSet presAssocID="{32B6ED16-A1BD-42F8-8EC2-D1DAC7A31E3E}" presName="centerShape" presStyleLbl="node0" presStyleIdx="0" presStyleCnt="1" custScaleX="266966" custScaleY="151361" custLinFactNeighborX="746" custLinFactNeighborY="-8747"/>
      <dgm:spPr/>
    </dgm:pt>
    <dgm:pt modelId="{0163E00D-4F4B-4F99-969B-BD3ABE729348}" type="pres">
      <dgm:prSet presAssocID="{A667072B-F597-48ED-83EC-B9C97AACA800}" presName="Name9" presStyleLbl="parChTrans1D2" presStyleIdx="0" presStyleCnt="4"/>
      <dgm:spPr/>
    </dgm:pt>
    <dgm:pt modelId="{2492ECEB-A178-46B8-A8DC-8CEAB01EE35D}" type="pres">
      <dgm:prSet presAssocID="{A667072B-F597-48ED-83EC-B9C97AACA800}" presName="connTx" presStyleLbl="parChTrans1D2" presStyleIdx="0" presStyleCnt="4"/>
      <dgm:spPr/>
    </dgm:pt>
    <dgm:pt modelId="{0BC816A6-064A-46C2-A8DE-81FC291A5B42}" type="pres">
      <dgm:prSet presAssocID="{BC114EBC-0607-476E-B472-968E01FA292D}" presName="node" presStyleLbl="node1" presStyleIdx="0" presStyleCnt="4" custScaleX="128310" custScaleY="185371" custRadScaleRad="109322" custRadScaleInc="4276">
        <dgm:presLayoutVars>
          <dgm:bulletEnabled val="1"/>
        </dgm:presLayoutVars>
      </dgm:prSet>
      <dgm:spPr/>
    </dgm:pt>
    <dgm:pt modelId="{7D3D4036-EE07-4A21-B568-FFCE56155E52}" type="pres">
      <dgm:prSet presAssocID="{11811634-933C-4C5E-B0BB-A85A95C9E5AE}" presName="Name9" presStyleLbl="parChTrans1D2" presStyleIdx="1" presStyleCnt="4"/>
      <dgm:spPr/>
    </dgm:pt>
    <dgm:pt modelId="{D3A64197-1441-4E40-9678-CBC73E1FA981}" type="pres">
      <dgm:prSet presAssocID="{11811634-933C-4C5E-B0BB-A85A95C9E5AE}" presName="connTx" presStyleLbl="parChTrans1D2" presStyleIdx="1" presStyleCnt="4"/>
      <dgm:spPr/>
    </dgm:pt>
    <dgm:pt modelId="{F99C37F0-0586-4CE3-8472-4D8D9F61E1F5}" type="pres">
      <dgm:prSet presAssocID="{B63DC50E-F6A9-4506-A420-A65CDF665B9B}" presName="node" presStyleLbl="node1" presStyleIdx="1" presStyleCnt="4" custScaleX="204569" custRadScaleRad="134916" custRadScaleInc="-10952">
        <dgm:presLayoutVars>
          <dgm:bulletEnabled val="1"/>
        </dgm:presLayoutVars>
      </dgm:prSet>
      <dgm:spPr/>
    </dgm:pt>
    <dgm:pt modelId="{73FD4104-40BA-4768-89BF-52D41BC130B4}" type="pres">
      <dgm:prSet presAssocID="{47CD68A2-1D07-4BD7-8013-372A3540D100}" presName="Name9" presStyleLbl="parChTrans1D2" presStyleIdx="2" presStyleCnt="4"/>
      <dgm:spPr/>
    </dgm:pt>
    <dgm:pt modelId="{79D51D0A-1069-4DE0-B647-016BCED6F4D5}" type="pres">
      <dgm:prSet presAssocID="{47CD68A2-1D07-4BD7-8013-372A3540D100}" presName="connTx" presStyleLbl="parChTrans1D2" presStyleIdx="2" presStyleCnt="4"/>
      <dgm:spPr/>
    </dgm:pt>
    <dgm:pt modelId="{A7C1F32B-0518-4CEB-A002-4238D1020E21}" type="pres">
      <dgm:prSet presAssocID="{1DB3D6E8-16EE-4D7C-A739-97A9C7D3E68F}" presName="node" presStyleLbl="node1" presStyleIdx="2" presStyleCnt="4" custScaleY="85428" custRadScaleRad="59361" custRadScaleInc="-15686">
        <dgm:presLayoutVars>
          <dgm:bulletEnabled val="1"/>
        </dgm:presLayoutVars>
      </dgm:prSet>
      <dgm:spPr/>
    </dgm:pt>
    <dgm:pt modelId="{10E83970-5439-4680-BC4E-D158A8494511}" type="pres">
      <dgm:prSet presAssocID="{21AC9407-DC32-4F86-B544-F856786E950B}" presName="Name9" presStyleLbl="parChTrans1D2" presStyleIdx="3" presStyleCnt="4"/>
      <dgm:spPr/>
    </dgm:pt>
    <dgm:pt modelId="{6509E033-08EF-4EF2-9E17-1242C1A561F2}" type="pres">
      <dgm:prSet presAssocID="{21AC9407-DC32-4F86-B544-F856786E950B}" presName="connTx" presStyleLbl="parChTrans1D2" presStyleIdx="3" presStyleCnt="4"/>
      <dgm:spPr/>
    </dgm:pt>
    <dgm:pt modelId="{E3652A64-7A32-4AD4-B5FA-477DCCA269C9}" type="pres">
      <dgm:prSet presAssocID="{48D62FF4-140D-4BBA-9255-57FCEDD1777F}" presName="node" presStyleLbl="node1" presStyleIdx="3" presStyleCnt="4" custScaleX="215587" custRadScaleRad="127644" custRadScaleInc="19259">
        <dgm:presLayoutVars>
          <dgm:bulletEnabled val="1"/>
        </dgm:presLayoutVars>
      </dgm:prSet>
      <dgm:spPr/>
    </dgm:pt>
  </dgm:ptLst>
  <dgm:cxnLst>
    <dgm:cxn modelId="{4A066304-E16A-4A4A-BC70-F8D3FCF0F79C}" type="presOf" srcId="{47CD68A2-1D07-4BD7-8013-372A3540D100}" destId="{73FD4104-40BA-4768-89BF-52D41BC130B4}" srcOrd="0" destOrd="0" presId="urn:microsoft.com/office/officeart/2005/8/layout/radial1"/>
    <dgm:cxn modelId="{A3433B06-B489-4CC9-807E-FAD93561DA07}" type="presOf" srcId="{1DB3D6E8-16EE-4D7C-A739-97A9C7D3E68F}" destId="{A7C1F32B-0518-4CEB-A002-4238D1020E21}" srcOrd="0" destOrd="0" presId="urn:microsoft.com/office/officeart/2005/8/layout/radial1"/>
    <dgm:cxn modelId="{F207EB16-FB58-43C6-B6A7-5C8A5995FC00}" srcId="{AA1E0ACB-492A-48BC-9087-E3D5CBE7D9BB}" destId="{32B6ED16-A1BD-42F8-8EC2-D1DAC7A31E3E}" srcOrd="0" destOrd="0" parTransId="{66FC6186-A2EE-48B8-8999-22630F46E29F}" sibTransId="{41917230-6C7D-4C1A-9894-BA04E0F15363}"/>
    <dgm:cxn modelId="{27457024-BA8F-4A13-B8E4-7C1D6F4BC0F3}" type="presOf" srcId="{21AC9407-DC32-4F86-B544-F856786E950B}" destId="{10E83970-5439-4680-BC4E-D158A8494511}" srcOrd="0" destOrd="0" presId="urn:microsoft.com/office/officeart/2005/8/layout/radial1"/>
    <dgm:cxn modelId="{0A339548-5F50-4690-8734-96E9D24CF16C}" type="presOf" srcId="{11811634-933C-4C5E-B0BB-A85A95C9E5AE}" destId="{D3A64197-1441-4E40-9678-CBC73E1FA981}" srcOrd="1" destOrd="0" presId="urn:microsoft.com/office/officeart/2005/8/layout/radial1"/>
    <dgm:cxn modelId="{CB9D7150-E7B1-494E-8D3F-ABD1A4A3F442}" srcId="{32B6ED16-A1BD-42F8-8EC2-D1DAC7A31E3E}" destId="{48D62FF4-140D-4BBA-9255-57FCEDD1777F}" srcOrd="3" destOrd="0" parTransId="{21AC9407-DC32-4F86-B544-F856786E950B}" sibTransId="{06129430-FB24-4968-A8A3-4CB5F15373DB}"/>
    <dgm:cxn modelId="{50D3EC51-EB48-445D-8DFD-E296C117EBA8}" type="presOf" srcId="{32B6ED16-A1BD-42F8-8EC2-D1DAC7A31E3E}" destId="{C0FBDB75-C800-49C7-A873-3FFED600B2B6}" srcOrd="0" destOrd="0" presId="urn:microsoft.com/office/officeart/2005/8/layout/radial1"/>
    <dgm:cxn modelId="{FA83DA68-A351-4F35-B234-AD910D25E69B}" srcId="{32B6ED16-A1BD-42F8-8EC2-D1DAC7A31E3E}" destId="{1DB3D6E8-16EE-4D7C-A739-97A9C7D3E68F}" srcOrd="2" destOrd="0" parTransId="{47CD68A2-1D07-4BD7-8013-372A3540D100}" sibTransId="{0D9CEA0B-97AE-4084-944F-1CDEEEDBDCDE}"/>
    <dgm:cxn modelId="{CAAEE277-23E9-4069-BAF5-D506E6E753B7}" type="presOf" srcId="{21AC9407-DC32-4F86-B544-F856786E950B}" destId="{6509E033-08EF-4EF2-9E17-1242C1A561F2}" srcOrd="1" destOrd="0" presId="urn:microsoft.com/office/officeart/2005/8/layout/radial1"/>
    <dgm:cxn modelId="{1A64177A-F922-4979-AEAF-90DB2556D235}" type="presOf" srcId="{A667072B-F597-48ED-83EC-B9C97AACA800}" destId="{0163E00D-4F4B-4F99-969B-BD3ABE729348}" srcOrd="0" destOrd="0" presId="urn:microsoft.com/office/officeart/2005/8/layout/radial1"/>
    <dgm:cxn modelId="{657CE17F-33FA-4AFA-98C9-9785A50091BA}" type="presOf" srcId="{11811634-933C-4C5E-B0BB-A85A95C9E5AE}" destId="{7D3D4036-EE07-4A21-B568-FFCE56155E52}" srcOrd="0" destOrd="0" presId="urn:microsoft.com/office/officeart/2005/8/layout/radial1"/>
    <dgm:cxn modelId="{42072A88-845D-4136-BFFA-BEA4B35028AD}" type="presOf" srcId="{47CD68A2-1D07-4BD7-8013-372A3540D100}" destId="{79D51D0A-1069-4DE0-B647-016BCED6F4D5}" srcOrd="1" destOrd="0" presId="urn:microsoft.com/office/officeart/2005/8/layout/radial1"/>
    <dgm:cxn modelId="{7D18E28E-301A-4F29-A3FB-D33B16376886}" srcId="{32B6ED16-A1BD-42F8-8EC2-D1DAC7A31E3E}" destId="{B63DC50E-F6A9-4506-A420-A65CDF665B9B}" srcOrd="1" destOrd="0" parTransId="{11811634-933C-4C5E-B0BB-A85A95C9E5AE}" sibTransId="{3DCC606D-D195-4E5A-882B-FBC270696841}"/>
    <dgm:cxn modelId="{473FA7A8-717D-49C8-ACE2-28840704AE55}" type="presOf" srcId="{48D62FF4-140D-4BBA-9255-57FCEDD1777F}" destId="{E3652A64-7A32-4AD4-B5FA-477DCCA269C9}" srcOrd="0" destOrd="0" presId="urn:microsoft.com/office/officeart/2005/8/layout/radial1"/>
    <dgm:cxn modelId="{297ADEAE-7DB8-4506-87CE-68E29C1B6B3E}" srcId="{32B6ED16-A1BD-42F8-8EC2-D1DAC7A31E3E}" destId="{BC114EBC-0607-476E-B472-968E01FA292D}" srcOrd="0" destOrd="0" parTransId="{A667072B-F597-48ED-83EC-B9C97AACA800}" sibTransId="{E2183339-86F9-4959-9085-1179DA23A975}"/>
    <dgm:cxn modelId="{7C5ED6BB-CBDE-41B8-813A-E6261508F6CB}" type="presOf" srcId="{B63DC50E-F6A9-4506-A420-A65CDF665B9B}" destId="{F99C37F0-0586-4CE3-8472-4D8D9F61E1F5}" srcOrd="0" destOrd="0" presId="urn:microsoft.com/office/officeart/2005/8/layout/radial1"/>
    <dgm:cxn modelId="{BF3873D4-4210-4416-8A1D-F2C75F5E2E99}" type="presOf" srcId="{BC114EBC-0607-476E-B472-968E01FA292D}" destId="{0BC816A6-064A-46C2-A8DE-81FC291A5B42}" srcOrd="0" destOrd="0" presId="urn:microsoft.com/office/officeart/2005/8/layout/radial1"/>
    <dgm:cxn modelId="{13D837EE-C1FB-4DE2-9A90-CC5ADD3706CA}" type="presOf" srcId="{AA1E0ACB-492A-48BC-9087-E3D5CBE7D9BB}" destId="{AAFF520B-3EB3-456E-95B6-0913F6B4A7D9}" srcOrd="0" destOrd="0" presId="urn:microsoft.com/office/officeart/2005/8/layout/radial1"/>
    <dgm:cxn modelId="{8EA8BEF1-1C66-4B3A-A4B2-2AF1574F8A96}" type="presOf" srcId="{A667072B-F597-48ED-83EC-B9C97AACA800}" destId="{2492ECEB-A178-46B8-A8DC-8CEAB01EE35D}" srcOrd="1" destOrd="0" presId="urn:microsoft.com/office/officeart/2005/8/layout/radial1"/>
    <dgm:cxn modelId="{EA901DF6-1256-4F39-9E82-76FB61F4D08B}" type="presParOf" srcId="{AAFF520B-3EB3-456E-95B6-0913F6B4A7D9}" destId="{C0FBDB75-C800-49C7-A873-3FFED600B2B6}" srcOrd="0" destOrd="0" presId="urn:microsoft.com/office/officeart/2005/8/layout/radial1"/>
    <dgm:cxn modelId="{DB25F807-1038-456B-8E4F-D113D476EFA6}" type="presParOf" srcId="{AAFF520B-3EB3-456E-95B6-0913F6B4A7D9}" destId="{0163E00D-4F4B-4F99-969B-BD3ABE729348}" srcOrd="1" destOrd="0" presId="urn:microsoft.com/office/officeart/2005/8/layout/radial1"/>
    <dgm:cxn modelId="{A24A9872-BEA4-450E-8C9E-BF7074E953C0}" type="presParOf" srcId="{0163E00D-4F4B-4F99-969B-BD3ABE729348}" destId="{2492ECEB-A178-46B8-A8DC-8CEAB01EE35D}" srcOrd="0" destOrd="0" presId="urn:microsoft.com/office/officeart/2005/8/layout/radial1"/>
    <dgm:cxn modelId="{2569CB41-5976-48DB-81BA-43379E18C898}" type="presParOf" srcId="{AAFF520B-3EB3-456E-95B6-0913F6B4A7D9}" destId="{0BC816A6-064A-46C2-A8DE-81FC291A5B42}" srcOrd="2" destOrd="0" presId="urn:microsoft.com/office/officeart/2005/8/layout/radial1"/>
    <dgm:cxn modelId="{AAB1F030-5DC8-473D-BEC7-D9F30FA1B40D}" type="presParOf" srcId="{AAFF520B-3EB3-456E-95B6-0913F6B4A7D9}" destId="{7D3D4036-EE07-4A21-B568-FFCE56155E52}" srcOrd="3" destOrd="0" presId="urn:microsoft.com/office/officeart/2005/8/layout/radial1"/>
    <dgm:cxn modelId="{A0350FBB-80CF-4E40-84F9-002C163E0F99}" type="presParOf" srcId="{7D3D4036-EE07-4A21-B568-FFCE56155E52}" destId="{D3A64197-1441-4E40-9678-CBC73E1FA981}" srcOrd="0" destOrd="0" presId="urn:microsoft.com/office/officeart/2005/8/layout/radial1"/>
    <dgm:cxn modelId="{920AA24A-D596-4869-97F8-F95419838D33}" type="presParOf" srcId="{AAFF520B-3EB3-456E-95B6-0913F6B4A7D9}" destId="{F99C37F0-0586-4CE3-8472-4D8D9F61E1F5}" srcOrd="4" destOrd="0" presId="urn:microsoft.com/office/officeart/2005/8/layout/radial1"/>
    <dgm:cxn modelId="{DCE421C9-BD96-478D-A46F-A7FDFCD9CE56}" type="presParOf" srcId="{AAFF520B-3EB3-456E-95B6-0913F6B4A7D9}" destId="{73FD4104-40BA-4768-89BF-52D41BC130B4}" srcOrd="5" destOrd="0" presId="urn:microsoft.com/office/officeart/2005/8/layout/radial1"/>
    <dgm:cxn modelId="{3260A156-F84C-41DD-9E2E-3451A71C2A3B}" type="presParOf" srcId="{73FD4104-40BA-4768-89BF-52D41BC130B4}" destId="{79D51D0A-1069-4DE0-B647-016BCED6F4D5}" srcOrd="0" destOrd="0" presId="urn:microsoft.com/office/officeart/2005/8/layout/radial1"/>
    <dgm:cxn modelId="{7E5AD9D2-058C-4C6B-B035-27B6F97040E1}" type="presParOf" srcId="{AAFF520B-3EB3-456E-95B6-0913F6B4A7D9}" destId="{A7C1F32B-0518-4CEB-A002-4238D1020E21}" srcOrd="6" destOrd="0" presId="urn:microsoft.com/office/officeart/2005/8/layout/radial1"/>
    <dgm:cxn modelId="{7C37616D-FADF-48B9-83B4-A42B1E34E895}" type="presParOf" srcId="{AAFF520B-3EB3-456E-95B6-0913F6B4A7D9}" destId="{10E83970-5439-4680-BC4E-D158A8494511}" srcOrd="7" destOrd="0" presId="urn:microsoft.com/office/officeart/2005/8/layout/radial1"/>
    <dgm:cxn modelId="{37408375-D7E7-4B7D-B201-78C3D13EFA14}" type="presParOf" srcId="{10E83970-5439-4680-BC4E-D158A8494511}" destId="{6509E033-08EF-4EF2-9E17-1242C1A561F2}" srcOrd="0" destOrd="0" presId="urn:microsoft.com/office/officeart/2005/8/layout/radial1"/>
    <dgm:cxn modelId="{7793730C-1865-4EEB-B418-3301EAC1C435}" type="presParOf" srcId="{AAFF520B-3EB3-456E-95B6-0913F6B4A7D9}" destId="{E3652A64-7A32-4AD4-B5FA-477DCCA269C9}" srcOrd="8" destOrd="0" presId="urn:microsoft.com/office/officeart/2005/8/layout/radial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BDB75-C800-49C7-A873-3FFED600B2B6}">
      <dsp:nvSpPr>
        <dsp:cNvPr id="0" name=""/>
        <dsp:cNvSpPr/>
      </dsp:nvSpPr>
      <dsp:spPr>
        <a:xfrm>
          <a:off x="2478201" y="1757852"/>
          <a:ext cx="4340322" cy="246082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nl-NL" sz="6500" kern="1200" dirty="0"/>
        </a:p>
      </dsp:txBody>
      <dsp:txXfrm>
        <a:off x="3113826" y="2118231"/>
        <a:ext cx="3069072" cy="1740063"/>
      </dsp:txXfrm>
    </dsp:sp>
    <dsp:sp modelId="{0163E00D-4F4B-4F99-969B-BD3ABE729348}">
      <dsp:nvSpPr>
        <dsp:cNvPr id="0" name=""/>
        <dsp:cNvSpPr/>
      </dsp:nvSpPr>
      <dsp:spPr>
        <a:xfrm rot="5490760">
          <a:off x="4172754" y="2236844"/>
          <a:ext cx="990057" cy="32003"/>
        </a:xfrm>
        <a:custGeom>
          <a:avLst/>
          <a:gdLst/>
          <a:ahLst/>
          <a:cxnLst/>
          <a:rect l="0" t="0" r="0" b="0"/>
          <a:pathLst>
            <a:path>
              <a:moveTo>
                <a:pt x="0" y="16001"/>
              </a:moveTo>
              <a:lnTo>
                <a:pt x="990057" y="16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rot="10800000">
        <a:off x="4643031" y="2228095"/>
        <a:ext cx="49502" cy="49502"/>
      </dsp:txXfrm>
    </dsp:sp>
    <dsp:sp modelId="{0BC816A6-064A-46C2-A8DE-81FC291A5B42}">
      <dsp:nvSpPr>
        <dsp:cNvPr id="0" name=""/>
        <dsp:cNvSpPr/>
      </dsp:nvSpPr>
      <dsp:spPr>
        <a:xfrm>
          <a:off x="3651448" y="-264956"/>
          <a:ext cx="2086058" cy="30137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l-NL" sz="2500" kern="1200" dirty="0"/>
            <a:t>FACT</a:t>
          </a:r>
        </a:p>
      </dsp:txBody>
      <dsp:txXfrm>
        <a:off x="3956944" y="176398"/>
        <a:ext cx="1475066" cy="2131046"/>
      </dsp:txXfrm>
    </dsp:sp>
    <dsp:sp modelId="{7D3D4036-EE07-4A21-B568-FFCE56155E52}">
      <dsp:nvSpPr>
        <dsp:cNvPr id="0" name=""/>
        <dsp:cNvSpPr/>
      </dsp:nvSpPr>
      <dsp:spPr>
        <a:xfrm rot="10952571">
          <a:off x="5805276" y="3046003"/>
          <a:ext cx="1007115" cy="32003"/>
        </a:xfrm>
        <a:custGeom>
          <a:avLst/>
          <a:gdLst/>
          <a:ahLst/>
          <a:cxnLst/>
          <a:rect l="0" t="0" r="0" b="0"/>
          <a:pathLst>
            <a:path>
              <a:moveTo>
                <a:pt x="0" y="16001"/>
              </a:moveTo>
              <a:lnTo>
                <a:pt x="1007115" y="16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rot="10800000">
        <a:off x="6283656" y="3036827"/>
        <a:ext cx="50355" cy="50355"/>
      </dsp:txXfrm>
    </dsp:sp>
    <dsp:sp modelId="{F99C37F0-0586-4CE3-8472-4D8D9F61E1F5}">
      <dsp:nvSpPr>
        <dsp:cNvPr id="0" name=""/>
        <dsp:cNvSpPr/>
      </dsp:nvSpPr>
      <dsp:spPr>
        <a:xfrm>
          <a:off x="5798952" y="2300314"/>
          <a:ext cx="3325874" cy="16257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endParaRPr lang="nl-NL" sz="2500" kern="1200" dirty="0"/>
        </a:p>
      </dsp:txBody>
      <dsp:txXfrm>
        <a:off x="6286015" y="2538406"/>
        <a:ext cx="2351748" cy="1149612"/>
      </dsp:txXfrm>
    </dsp:sp>
    <dsp:sp modelId="{73FD4104-40BA-4768-89BF-52D41BC130B4}">
      <dsp:nvSpPr>
        <dsp:cNvPr id="0" name=""/>
        <dsp:cNvSpPr/>
      </dsp:nvSpPr>
      <dsp:spPr>
        <a:xfrm rot="15939418">
          <a:off x="4577173" y="4049008"/>
          <a:ext cx="305926" cy="32003"/>
        </a:xfrm>
        <a:custGeom>
          <a:avLst/>
          <a:gdLst/>
          <a:ahLst/>
          <a:cxnLst/>
          <a:rect l="0" t="0" r="0" b="0"/>
          <a:pathLst>
            <a:path>
              <a:moveTo>
                <a:pt x="0" y="16001"/>
              </a:moveTo>
              <a:lnTo>
                <a:pt x="305926" y="16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rot="10800000">
        <a:off x="4722488" y="4057362"/>
        <a:ext cx="15296" cy="15296"/>
      </dsp:txXfrm>
    </dsp:sp>
    <dsp:sp modelId="{A7C1F32B-0518-4CEB-A002-4238D1020E21}">
      <dsp:nvSpPr>
        <dsp:cNvPr id="0" name=""/>
        <dsp:cNvSpPr/>
      </dsp:nvSpPr>
      <dsp:spPr>
        <a:xfrm>
          <a:off x="3958284" y="3911029"/>
          <a:ext cx="1625796" cy="138888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l-NL" sz="2500" kern="1200" dirty="0"/>
            <a:t>Anderen</a:t>
          </a:r>
        </a:p>
      </dsp:txBody>
      <dsp:txXfrm>
        <a:off x="4196376" y="4114426"/>
        <a:ext cx="1149612" cy="982091"/>
      </dsp:txXfrm>
    </dsp:sp>
    <dsp:sp modelId="{10E83970-5439-4680-BC4E-D158A8494511}">
      <dsp:nvSpPr>
        <dsp:cNvPr id="0" name=""/>
        <dsp:cNvSpPr/>
      </dsp:nvSpPr>
      <dsp:spPr>
        <a:xfrm rot="46843">
          <a:off x="2478771" y="2951001"/>
          <a:ext cx="1218919" cy="32003"/>
        </a:xfrm>
        <a:custGeom>
          <a:avLst/>
          <a:gdLst/>
          <a:ahLst/>
          <a:cxnLst/>
          <a:rect l="0" t="0" r="0" b="0"/>
          <a:pathLst>
            <a:path>
              <a:moveTo>
                <a:pt x="0" y="16001"/>
              </a:moveTo>
              <a:lnTo>
                <a:pt x="1218919" y="16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a:off x="3057757" y="2936530"/>
        <a:ext cx="60945" cy="60945"/>
      </dsp:txXfrm>
    </dsp:sp>
    <dsp:sp modelId="{E3652A64-7A32-4AD4-B5FA-477DCCA269C9}">
      <dsp:nvSpPr>
        <dsp:cNvPr id="0" name=""/>
        <dsp:cNvSpPr/>
      </dsp:nvSpPr>
      <dsp:spPr>
        <a:xfrm>
          <a:off x="193384" y="2138538"/>
          <a:ext cx="3505005" cy="16257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l-NL" sz="2500" kern="1200" dirty="0"/>
            <a:t>Naasten </a:t>
          </a:r>
        </a:p>
      </dsp:txBody>
      <dsp:txXfrm>
        <a:off x="706680" y="2376630"/>
        <a:ext cx="2478413" cy="11496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BDB75-C800-49C7-A873-3FFED600B2B6}">
      <dsp:nvSpPr>
        <dsp:cNvPr id="0" name=""/>
        <dsp:cNvSpPr/>
      </dsp:nvSpPr>
      <dsp:spPr>
        <a:xfrm>
          <a:off x="2478201" y="1757852"/>
          <a:ext cx="4340322" cy="246082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nl-NL" sz="6500" kern="1200" dirty="0"/>
        </a:p>
      </dsp:txBody>
      <dsp:txXfrm>
        <a:off x="3113826" y="2118231"/>
        <a:ext cx="3069072" cy="1740063"/>
      </dsp:txXfrm>
    </dsp:sp>
    <dsp:sp modelId="{0163E00D-4F4B-4F99-969B-BD3ABE729348}">
      <dsp:nvSpPr>
        <dsp:cNvPr id="0" name=""/>
        <dsp:cNvSpPr/>
      </dsp:nvSpPr>
      <dsp:spPr>
        <a:xfrm rot="5490760">
          <a:off x="4172754" y="2236844"/>
          <a:ext cx="990057" cy="32003"/>
        </a:xfrm>
        <a:custGeom>
          <a:avLst/>
          <a:gdLst/>
          <a:ahLst/>
          <a:cxnLst/>
          <a:rect l="0" t="0" r="0" b="0"/>
          <a:pathLst>
            <a:path>
              <a:moveTo>
                <a:pt x="0" y="16001"/>
              </a:moveTo>
              <a:lnTo>
                <a:pt x="990057" y="16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rot="10800000">
        <a:off x="4643031" y="2228095"/>
        <a:ext cx="49502" cy="49502"/>
      </dsp:txXfrm>
    </dsp:sp>
    <dsp:sp modelId="{0BC816A6-064A-46C2-A8DE-81FC291A5B42}">
      <dsp:nvSpPr>
        <dsp:cNvPr id="0" name=""/>
        <dsp:cNvSpPr/>
      </dsp:nvSpPr>
      <dsp:spPr>
        <a:xfrm>
          <a:off x="3651448" y="-264956"/>
          <a:ext cx="2086058" cy="30137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l-NL" sz="2500" kern="1200" dirty="0"/>
            <a:t>FACT</a:t>
          </a:r>
        </a:p>
      </dsp:txBody>
      <dsp:txXfrm>
        <a:off x="3956944" y="176398"/>
        <a:ext cx="1475066" cy="2131046"/>
      </dsp:txXfrm>
    </dsp:sp>
    <dsp:sp modelId="{7D3D4036-EE07-4A21-B568-FFCE56155E52}">
      <dsp:nvSpPr>
        <dsp:cNvPr id="0" name=""/>
        <dsp:cNvSpPr/>
      </dsp:nvSpPr>
      <dsp:spPr>
        <a:xfrm rot="10952571">
          <a:off x="5805276" y="3046003"/>
          <a:ext cx="1007115" cy="32003"/>
        </a:xfrm>
        <a:custGeom>
          <a:avLst/>
          <a:gdLst/>
          <a:ahLst/>
          <a:cxnLst/>
          <a:rect l="0" t="0" r="0" b="0"/>
          <a:pathLst>
            <a:path>
              <a:moveTo>
                <a:pt x="0" y="16001"/>
              </a:moveTo>
              <a:lnTo>
                <a:pt x="1007115" y="16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rot="10800000">
        <a:off x="6283656" y="3036827"/>
        <a:ext cx="50355" cy="50355"/>
      </dsp:txXfrm>
    </dsp:sp>
    <dsp:sp modelId="{F99C37F0-0586-4CE3-8472-4D8D9F61E1F5}">
      <dsp:nvSpPr>
        <dsp:cNvPr id="0" name=""/>
        <dsp:cNvSpPr/>
      </dsp:nvSpPr>
      <dsp:spPr>
        <a:xfrm>
          <a:off x="5798952" y="2300314"/>
          <a:ext cx="3325874" cy="16257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endParaRPr lang="nl-NL" sz="2500" kern="1200" dirty="0"/>
        </a:p>
      </dsp:txBody>
      <dsp:txXfrm>
        <a:off x="6286015" y="2538406"/>
        <a:ext cx="2351748" cy="1149612"/>
      </dsp:txXfrm>
    </dsp:sp>
    <dsp:sp modelId="{73FD4104-40BA-4768-89BF-52D41BC130B4}">
      <dsp:nvSpPr>
        <dsp:cNvPr id="0" name=""/>
        <dsp:cNvSpPr/>
      </dsp:nvSpPr>
      <dsp:spPr>
        <a:xfrm rot="15939418">
          <a:off x="4577173" y="4049008"/>
          <a:ext cx="305926" cy="32003"/>
        </a:xfrm>
        <a:custGeom>
          <a:avLst/>
          <a:gdLst/>
          <a:ahLst/>
          <a:cxnLst/>
          <a:rect l="0" t="0" r="0" b="0"/>
          <a:pathLst>
            <a:path>
              <a:moveTo>
                <a:pt x="0" y="16001"/>
              </a:moveTo>
              <a:lnTo>
                <a:pt x="305926" y="16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rot="10800000">
        <a:off x="4722488" y="4057362"/>
        <a:ext cx="15296" cy="15296"/>
      </dsp:txXfrm>
    </dsp:sp>
    <dsp:sp modelId="{A7C1F32B-0518-4CEB-A002-4238D1020E21}">
      <dsp:nvSpPr>
        <dsp:cNvPr id="0" name=""/>
        <dsp:cNvSpPr/>
      </dsp:nvSpPr>
      <dsp:spPr>
        <a:xfrm>
          <a:off x="3958284" y="3911029"/>
          <a:ext cx="1625796" cy="138888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l-NL" sz="2500" kern="1200" dirty="0"/>
            <a:t>Anderen </a:t>
          </a:r>
        </a:p>
      </dsp:txBody>
      <dsp:txXfrm>
        <a:off x="4196376" y="4114426"/>
        <a:ext cx="1149612" cy="982091"/>
      </dsp:txXfrm>
    </dsp:sp>
    <dsp:sp modelId="{10E83970-5439-4680-BC4E-D158A8494511}">
      <dsp:nvSpPr>
        <dsp:cNvPr id="0" name=""/>
        <dsp:cNvSpPr/>
      </dsp:nvSpPr>
      <dsp:spPr>
        <a:xfrm rot="46843">
          <a:off x="2478771" y="2951001"/>
          <a:ext cx="1218919" cy="32003"/>
        </a:xfrm>
        <a:custGeom>
          <a:avLst/>
          <a:gdLst/>
          <a:ahLst/>
          <a:cxnLst/>
          <a:rect l="0" t="0" r="0" b="0"/>
          <a:pathLst>
            <a:path>
              <a:moveTo>
                <a:pt x="0" y="16001"/>
              </a:moveTo>
              <a:lnTo>
                <a:pt x="1218919" y="160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a:off x="3057757" y="2936530"/>
        <a:ext cx="60945" cy="60945"/>
      </dsp:txXfrm>
    </dsp:sp>
    <dsp:sp modelId="{E3652A64-7A32-4AD4-B5FA-477DCCA269C9}">
      <dsp:nvSpPr>
        <dsp:cNvPr id="0" name=""/>
        <dsp:cNvSpPr/>
      </dsp:nvSpPr>
      <dsp:spPr>
        <a:xfrm>
          <a:off x="193384" y="2138538"/>
          <a:ext cx="3505005" cy="16257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l-NL" sz="2500" kern="1200" dirty="0"/>
            <a:t>Naasten</a:t>
          </a:r>
        </a:p>
      </dsp:txBody>
      <dsp:txXfrm>
        <a:off x="706680" y="2376630"/>
        <a:ext cx="2478413" cy="114961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B70E882D-3EDC-EF4C-8AD6-CF332D79B62F}" type="datetime1">
              <a:rPr lang="nl-NL"/>
              <a:pPr>
                <a:defRPr/>
              </a:pPr>
              <a:t>14-10-2024</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noProof="0"/>
              <a:t>Klik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0FB7C75F-C3F5-B348-A4B5-D40A37D523B9}" type="slidenum">
              <a:rPr lang="nl-NL"/>
              <a:pPr>
                <a:defRPr/>
              </a:pPr>
              <a:t>‹nr.›</a:t>
            </a:fld>
            <a:endParaRPr lang="nl-NL"/>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xfrm>
            <a:off x="1143000" y="4343400"/>
            <a:ext cx="4570413" cy="4114800"/>
          </a:xfrm>
          <a:noFill/>
          <a:ln/>
        </p:spPr>
        <p:txBody>
          <a:bodyPr/>
          <a:lstStyle/>
          <a:p>
            <a:pPr eaLnBrk="1" hangingPunct="1"/>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FF2E4F3F-F7F4-48E1-81D6-CC345F2F4117}" type="slidenum">
              <a:rPr lang="en-US">
                <a:latin typeface="Arial" pitchFamily="34" charset="0"/>
              </a:rPr>
              <a:pPr/>
              <a:t>5</a:t>
            </a:fld>
            <a:endParaRPr lang="en-US">
              <a:latin typeface="Arial"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sz="1800">
                <a:latin typeface="Arial" pitchFamily="34" charset="0"/>
              </a:rPr>
              <a:t>Speaks for itself… </a:t>
            </a:r>
          </a:p>
          <a:p>
            <a:pPr eaLnBrk="1" hangingPunct="1"/>
            <a:endParaRPr lang="en-US" sz="1800">
              <a:latin typeface="Arial" pitchFamily="34" charset="0"/>
            </a:endParaRPr>
          </a:p>
          <a:p>
            <a:pPr eaLnBrk="1" hangingPunct="1"/>
            <a:r>
              <a:rPr lang="en-US" sz="1800">
                <a:latin typeface="Arial" pitchFamily="34" charset="0"/>
              </a:rPr>
              <a:t> read the slip in her hand,</a:t>
            </a:r>
          </a:p>
          <a:p>
            <a:pPr eaLnBrk="1" hangingPunct="1"/>
            <a:endParaRPr lang="en-US" sz="1800">
              <a:latin typeface="Arial" pitchFamily="34" charset="0"/>
            </a:endParaRPr>
          </a:p>
          <a:p>
            <a:pPr eaLnBrk="1" hangingPunct="1"/>
            <a:r>
              <a:rPr lang="en-US" sz="1800">
                <a:latin typeface="Arial" pitchFamily="34" charset="0"/>
              </a:rPr>
              <a:t>Its an almost accurate picture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2E9E2C-BB41-4A46-8BF0-59A344879F10}" type="slidenum">
              <a:rPr lang="en-US" altLang="en-US"/>
              <a:pPr/>
              <a:t>11</a:t>
            </a:fld>
            <a:endParaRPr lang="en-US" alt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en-US" altLang="en-US" dirty="0"/>
              <a:t>This slide shows that the treatment offered really needs to adhere to the principles of integrated treatment, or it will not be effective.  The blue line shows how people recover when they receive IDDT that adheres to the treatment principles.  The pink line on the bottom shows the lower rates of recovery of people in IDDT programs that did not adhere to the treatment principles, or had low fidelity to the model.</a:t>
            </a:r>
          </a:p>
        </p:txBody>
      </p:sp>
    </p:spTree>
    <p:extLst>
      <p:ext uri="{BB962C8B-B14F-4D97-AF65-F5344CB8AC3E}">
        <p14:creationId xmlns:p14="http://schemas.microsoft.com/office/powerpoint/2010/main" val="109313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xfrm>
            <a:off x="1333500" y="4343400"/>
            <a:ext cx="4189413" cy="4114800"/>
          </a:xfrm>
          <a:noFill/>
          <a:ln/>
        </p:spPr>
        <p:txBody>
          <a:bodyPr/>
          <a:lstStyle/>
          <a:p>
            <a:pPr eaLnBrk="1" hangingPunct="1"/>
            <a:endParaRPr lang="nl-NL">
              <a:latin typeface="Calibri" pitchFamily="34"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E345EE5B-A764-4D07-8B49-C00D2705C79E}" type="slidenum">
              <a:rPr lang="en-US">
                <a:latin typeface="Arial" pitchFamily="34" charset="0"/>
              </a:rPr>
              <a:pPr/>
              <a:t>19</a:t>
            </a:fld>
            <a:endParaRPr lang="en-US">
              <a:latin typeface="Arial" pitchFamily="34"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lnSpc>
                <a:spcPct val="80000"/>
              </a:lnSpc>
            </a:pPr>
            <a:r>
              <a:rPr lang="en-US" sz="900" b="1">
                <a:latin typeface="Arial" pitchFamily="34" charset="0"/>
              </a:rPr>
              <a:t>How Long Should Medications Be Maintained?</a:t>
            </a:r>
          </a:p>
          <a:p>
            <a:pPr eaLnBrk="1" hangingPunct="1">
              <a:lnSpc>
                <a:spcPct val="80000"/>
              </a:lnSpc>
            </a:pPr>
            <a:r>
              <a:rPr lang="en-US" sz="900">
                <a:latin typeface="Arial" pitchFamily="34" charset="0"/>
              </a:rPr>
              <a:t>The risk for relapse to alcohol dependence is very high in the first 6 to 12 months after initiating abstinence and gradually diminishes over several years. Therefore, a minimum initial period of 3 months of pharmacotherapy is recommended. Although an optimal treatment duration hasn't been established, it isn't unreasonable to continue treatment for a year or longer if the patient responds to medication during this time when the risk of relapse is highest. After patients discontinue medications, they may need to be followed more closely and have pharmacotherapy reinstated if relapse occurs.</a:t>
            </a:r>
            <a:endParaRPr lang="en-US" sz="900" b="1">
              <a:latin typeface="Arial" pitchFamily="34" charset="0"/>
            </a:endParaRPr>
          </a:p>
          <a:p>
            <a:pPr eaLnBrk="1" hangingPunct="1">
              <a:lnSpc>
                <a:spcPct val="80000"/>
              </a:lnSpc>
            </a:pPr>
            <a:r>
              <a:rPr lang="en-US" sz="900" b="1">
                <a:latin typeface="Arial" pitchFamily="34" charset="0"/>
              </a:rPr>
              <a:t>If One Medication Doesn't Work, Should Another Be Prescribed?</a:t>
            </a:r>
          </a:p>
          <a:p>
            <a:pPr eaLnBrk="1" hangingPunct="1">
              <a:lnSpc>
                <a:spcPct val="80000"/>
              </a:lnSpc>
            </a:pPr>
            <a:r>
              <a:rPr lang="en-US" sz="900">
                <a:latin typeface="Arial" pitchFamily="34" charset="0"/>
              </a:rPr>
              <a:t>If there's no response to the first medication selected, you may wish to consider a second. This sequential approach appears to be common clinical practice, but currently there are no published studies examining its effectiveness. Similarly, there is not yet enough evidence to recommend a specific ordering of medications.</a:t>
            </a:r>
            <a:endParaRPr lang="en-US" sz="900" b="1">
              <a:latin typeface="Arial" pitchFamily="34" charset="0"/>
            </a:endParaRPr>
          </a:p>
          <a:p>
            <a:pPr eaLnBrk="1" hangingPunct="1">
              <a:lnSpc>
                <a:spcPct val="80000"/>
              </a:lnSpc>
            </a:pPr>
            <a:r>
              <a:rPr lang="en-US" sz="900" b="1">
                <a:latin typeface="Arial" pitchFamily="34" charset="0"/>
              </a:rPr>
              <a:t>Is There Any Benefit to Combining Medications?</a:t>
            </a:r>
          </a:p>
          <a:p>
            <a:pPr eaLnBrk="1" hangingPunct="1">
              <a:lnSpc>
                <a:spcPct val="80000"/>
              </a:lnSpc>
            </a:pPr>
            <a:r>
              <a:rPr lang="en-US" sz="900">
                <a:latin typeface="Arial" pitchFamily="34" charset="0"/>
              </a:rPr>
              <a:t>A large U.S. trial found no benefit to combining acamprosate and naltrexone. More broadly, there is no evidence that combining any of the medications to treat alcohol dependence improves outcomes over using any one medication alone.</a:t>
            </a:r>
          </a:p>
          <a:p>
            <a:pPr eaLnBrk="1" hangingPunct="1">
              <a:lnSpc>
                <a:spcPct val="80000"/>
              </a:lnSpc>
            </a:pPr>
            <a:r>
              <a:rPr lang="en-US" sz="900" b="1">
                <a:latin typeface="Arial" pitchFamily="34" charset="0"/>
              </a:rPr>
              <a:t>How Long Should Medications Be Maintained?</a:t>
            </a:r>
          </a:p>
          <a:p>
            <a:pPr eaLnBrk="1" hangingPunct="1">
              <a:lnSpc>
                <a:spcPct val="80000"/>
              </a:lnSpc>
            </a:pPr>
            <a:r>
              <a:rPr lang="en-US" sz="900">
                <a:latin typeface="Arial" pitchFamily="34" charset="0"/>
              </a:rPr>
              <a:t>The risk for relapse to alcohol dependence is very high in the first 6 to 12 months after initiating abstinence and gradually diminishes over several years. Therefore, a minimum initial period of 3 months of pharmacotherapy is recommended. Although an optimal treatment duration hasn't been established, it isn't unreasonable to continue treatment for a year or longer if the patient responds to medication during this time when the risk of relapse is highest. After patients discontinue medications, they may need to be followed more closely and have pharmacotherapy reinstated if relapse occurs.</a:t>
            </a:r>
            <a:endParaRPr lang="en-US" sz="900" b="1">
              <a:latin typeface="Arial" pitchFamily="34" charset="0"/>
            </a:endParaRPr>
          </a:p>
          <a:p>
            <a:pPr eaLnBrk="1" hangingPunct="1">
              <a:lnSpc>
                <a:spcPct val="80000"/>
              </a:lnSpc>
            </a:pPr>
            <a:r>
              <a:rPr lang="en-US" sz="900" b="1">
                <a:latin typeface="Arial" pitchFamily="34" charset="0"/>
              </a:rPr>
              <a:t>If One Medication Doesn't Work, Should Another Be Prescribed?</a:t>
            </a:r>
          </a:p>
          <a:p>
            <a:pPr eaLnBrk="1" hangingPunct="1">
              <a:lnSpc>
                <a:spcPct val="80000"/>
              </a:lnSpc>
            </a:pPr>
            <a:r>
              <a:rPr lang="en-US" sz="900">
                <a:latin typeface="Arial" pitchFamily="34" charset="0"/>
              </a:rPr>
              <a:t>If there's no response to the first medication selected, you may wish to consider a second. This sequential approach appears to be common clinical practice, but currently there are no published studies examining its effectiveness. Similarly, there is not yet enough evidence to recommend a specific ordering of medications.</a:t>
            </a:r>
            <a:endParaRPr lang="en-US" sz="900" b="1">
              <a:latin typeface="Arial" pitchFamily="34" charset="0"/>
            </a:endParaRPr>
          </a:p>
          <a:p>
            <a:pPr eaLnBrk="1" hangingPunct="1">
              <a:lnSpc>
                <a:spcPct val="80000"/>
              </a:lnSpc>
            </a:pPr>
            <a:r>
              <a:rPr lang="en-US" sz="900" b="1">
                <a:latin typeface="Arial" pitchFamily="34" charset="0"/>
              </a:rPr>
              <a:t>Is There Any Benefit to Combining Medications?</a:t>
            </a:r>
          </a:p>
          <a:p>
            <a:pPr eaLnBrk="1" hangingPunct="1">
              <a:lnSpc>
                <a:spcPct val="80000"/>
              </a:lnSpc>
            </a:pPr>
            <a:r>
              <a:rPr lang="en-US" sz="900">
                <a:latin typeface="Arial" pitchFamily="34" charset="0"/>
              </a:rPr>
              <a:t>A large U.S. trial found no benefit to combining acamprosate and naltrexone. More broadly, there is no evidence that combining any of the medications to treat alcohol dependence improves outcomes over using any one medication alone.</a:t>
            </a:r>
          </a:p>
          <a:p>
            <a:pPr eaLnBrk="1" hangingPunct="1">
              <a:lnSpc>
                <a:spcPct val="80000"/>
              </a:lnSpc>
            </a:pPr>
            <a:endParaRPr lang="en-US" sz="90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814388" y="217488"/>
            <a:ext cx="5457825" cy="4094162"/>
          </a:xfrm>
          <a:ln/>
        </p:spPr>
      </p:sp>
      <p:sp>
        <p:nvSpPr>
          <p:cNvPr id="58371" name="Notes Placeholder 2"/>
          <p:cNvSpPr>
            <a:spLocks noGrp="1"/>
          </p:cNvSpPr>
          <p:nvPr>
            <p:ph type="body" idx="1"/>
          </p:nvPr>
        </p:nvSpPr>
        <p:spPr>
          <a:noFill/>
          <a:ln/>
        </p:spPr>
        <p:txBody>
          <a:bodyPr/>
          <a:lstStyle/>
          <a:p>
            <a:endParaRPr lang="en-US" altLang="en-US">
              <a:ea typeface="ＭＳ Ｐゴシック" pitchFamily="34" charset="-128"/>
            </a:endParaRPr>
          </a:p>
        </p:txBody>
      </p:sp>
      <p:sp>
        <p:nvSpPr>
          <p:cNvPr id="58372" name="Slide Number Placeholder 3"/>
          <p:cNvSpPr>
            <a:spLocks noGrp="1"/>
          </p:cNvSpPr>
          <p:nvPr>
            <p:ph type="sldNum" sz="quarter" idx="5"/>
          </p:nvPr>
        </p:nvSpPr>
        <p:spPr>
          <a:noFill/>
        </p:spPr>
        <p:txBody>
          <a:bodyPr/>
          <a:lstStyle/>
          <a:p>
            <a:fld id="{495B2CC1-B284-4C52-AAB3-3CC20BF2C6CE}" type="slidenum">
              <a:rPr lang="en-US" altLang="en-US" smtClean="0"/>
              <a:pPr/>
              <a:t>21</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4CFA5F-7461-40CE-99E5-2A3BA0B023AA}" type="slidenum">
              <a:rPr lang="nl-NL"/>
              <a:pPr/>
              <a:t>27</a:t>
            </a:fld>
            <a:endParaRPr lang="nl-NL"/>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a:xfrm>
            <a:off x="914400" y="4343400"/>
            <a:ext cx="5029200" cy="4114800"/>
          </a:xfrm>
        </p:spPr>
        <p:txBody>
          <a:bodyPr/>
          <a:lstStyle/>
          <a:p>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24DCCF-90DB-4B87-B01C-7BEF83749BF0}" type="slidenum">
              <a:rPr lang="nl-NL"/>
              <a:pPr/>
              <a:t>28</a:t>
            </a:fld>
            <a:endParaRPr lang="nl-NL"/>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xfrm>
            <a:off x="914400" y="4343400"/>
            <a:ext cx="5029200" cy="4114800"/>
          </a:xfrm>
        </p:spPr>
        <p:txBody>
          <a:bodyPr/>
          <a:lstStyle/>
          <a:p>
            <a:endParaRPr 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0FB7C75F-C3F5-B348-A4B5-D40A37D523B9}" type="slidenum">
              <a:rPr lang="nl-NL" smtClean="0"/>
              <a:pPr>
                <a:defRPr/>
              </a:pPr>
              <a:t>31</a:t>
            </a:fld>
            <a:endParaRPr lang="nl-NL"/>
          </a:p>
        </p:txBody>
      </p:sp>
    </p:spTree>
    <p:extLst>
      <p:ext uri="{BB962C8B-B14F-4D97-AF65-F5344CB8AC3E}">
        <p14:creationId xmlns:p14="http://schemas.microsoft.com/office/powerpoint/2010/main" val="733622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endParaRPr lang="nl-NL" sz="9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F4F61A-E30D-43AE-9E9B-4DC8F570A9FE}"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5595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endParaRPr lang="nl-NL" sz="9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F4F61A-E30D-43AE-9E9B-4DC8F570A9FE}"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2260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F4F61A-E30D-43AE-9E9B-4DC8F570A9FE}"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6158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6"/>
            <a:ext cx="7772400" cy="1470025"/>
          </a:xfrm>
        </p:spPr>
        <p:txBody>
          <a:bodyPr/>
          <a:lstStyle/>
          <a:p>
            <a:r>
              <a:rPr lang="nl-NL"/>
              <a:t>Klik om de stijl te bewerken</a:t>
            </a:r>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p>
        </p:txBody>
      </p:sp>
      <p:sp>
        <p:nvSpPr>
          <p:cNvPr id="4" name="Tijdelijke aanduiding voor datum 3"/>
          <p:cNvSpPr>
            <a:spLocks noGrp="1"/>
          </p:cNvSpPr>
          <p:nvPr>
            <p:ph type="dt" sz="half" idx="10"/>
          </p:nvPr>
        </p:nvSpPr>
        <p:spPr/>
        <p:txBody>
          <a:bodyPr/>
          <a:lstStyle>
            <a:lvl1pPr>
              <a:defRPr/>
            </a:lvl1pPr>
          </a:lstStyle>
          <a:p>
            <a:pPr>
              <a:defRPr/>
            </a:pPr>
            <a:fld id="{08E1F9F5-EC8E-124B-AB26-DAAA879F7BBC}" type="datetime1">
              <a:rPr lang="nl-NL"/>
              <a:pPr>
                <a:defRPr/>
              </a:pPr>
              <a:t>14-10-2024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6943BFF6-C1C6-3141-BB05-7EEEC711E355}" type="slidenum">
              <a:rPr lang="nl-NL"/>
              <a:pPr>
                <a:defRPr/>
              </a:pPr>
              <a:t>‹nr.›</a:t>
            </a:fld>
            <a:endParaRPr lang="nl-NL"/>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pPr>
              <a:defRPr/>
            </a:pPr>
            <a:fld id="{6D7728B0-4B93-AF41-AFA5-56C7B4B5EA0D}" type="datetime1">
              <a:rPr lang="nl-NL"/>
              <a:pPr>
                <a:defRPr/>
              </a:pPr>
              <a:t>14-10-2024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20B9556E-7487-5D41-B604-C071889A33C7}" type="slidenum">
              <a:rPr lang="nl-NL"/>
              <a:pPr>
                <a:defRPr/>
              </a:pPr>
              <a:t>‹nr.›</a:t>
            </a:fld>
            <a:endParaRPr lang="nl-NL"/>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1"/>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lvl1pPr>
              <a:defRPr/>
            </a:lvl1pPr>
          </a:lstStyle>
          <a:p>
            <a:pPr>
              <a:defRPr/>
            </a:pPr>
            <a:fld id="{C64AE694-E737-7E49-8E04-45CDE361C516}" type="datetime1">
              <a:rPr lang="nl-NL"/>
              <a:pPr>
                <a:defRPr/>
              </a:pPr>
              <a:t>14-10-2024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D8F3EDFC-1B59-254B-BA98-29035E76741E}" type="slidenum">
              <a:rPr lang="nl-NL"/>
              <a:pPr>
                <a:defRPr/>
              </a:pPr>
              <a:t>‹nr.›</a:t>
            </a:fld>
            <a:endParaRPr lang="nl-NL"/>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3"/>
          <p:cNvSpPr>
            <a:spLocks noGrp="1"/>
          </p:cNvSpPr>
          <p:nvPr>
            <p:ph type="dt" sz="half" idx="10"/>
          </p:nvPr>
        </p:nvSpPr>
        <p:spPr/>
        <p:txBody>
          <a:bodyPr/>
          <a:lstStyle>
            <a:lvl1pPr>
              <a:defRPr/>
            </a:lvl1pPr>
          </a:lstStyle>
          <a:p>
            <a:pPr>
              <a:defRPr/>
            </a:pPr>
            <a:fld id="{92CC43C3-8357-CC4C-B5E5-2E5E522B09DB}" type="datetime1">
              <a:rPr lang="nl-NL"/>
              <a:pPr>
                <a:defRPr/>
              </a:pPr>
              <a:t>14-10-2024</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D490351B-9291-AB46-965A-2400C11300E4}" type="slidenum">
              <a:rPr lang="nl-NL"/>
              <a:pPr>
                <a:defRPr/>
              </a:pPr>
              <a:t>‹nr.›</a:t>
            </a:fld>
            <a:endParaRPr lang="nl-NL"/>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3"/>
          <p:cNvSpPr>
            <a:spLocks noGrp="1"/>
          </p:cNvSpPr>
          <p:nvPr>
            <p:ph type="dt" sz="half" idx="10"/>
          </p:nvPr>
        </p:nvSpPr>
        <p:spPr/>
        <p:txBody>
          <a:bodyPr/>
          <a:lstStyle>
            <a:lvl1pPr>
              <a:defRPr/>
            </a:lvl1pPr>
          </a:lstStyle>
          <a:p>
            <a:pPr>
              <a:defRPr/>
            </a:pPr>
            <a:fld id="{1CD56C25-1F9C-6340-81A7-11FE3BC1BA91}" type="datetime1">
              <a:rPr lang="nl-NL"/>
              <a:pPr>
                <a:defRPr/>
              </a:pPr>
              <a:t>14-10-2024</a:t>
            </a:fld>
            <a:endParaRPr lang="nl-NL"/>
          </a:p>
        </p:txBody>
      </p:sp>
      <p:sp>
        <p:nvSpPr>
          <p:cNvPr id="8" name="Tijdelijke aanduiding voor voettekst 4"/>
          <p:cNvSpPr>
            <a:spLocks noGrp="1"/>
          </p:cNvSpPr>
          <p:nvPr>
            <p:ph type="ftr" sz="quarter" idx="11"/>
          </p:nvPr>
        </p:nvSpPr>
        <p:spPr/>
        <p:txBody>
          <a:bodyPr/>
          <a:lstStyle>
            <a:lvl1pPr>
              <a:defRPr/>
            </a:lvl1pPr>
          </a:lstStyle>
          <a:p>
            <a:pPr>
              <a:defRPr/>
            </a:pPr>
            <a:endParaRPr lang="nl-NL"/>
          </a:p>
        </p:txBody>
      </p:sp>
      <p:sp>
        <p:nvSpPr>
          <p:cNvPr id="9" name="Tijdelijke aanduiding voor dianummer 5"/>
          <p:cNvSpPr>
            <a:spLocks noGrp="1"/>
          </p:cNvSpPr>
          <p:nvPr>
            <p:ph type="sldNum" sz="quarter" idx="12"/>
          </p:nvPr>
        </p:nvSpPr>
        <p:spPr/>
        <p:txBody>
          <a:bodyPr/>
          <a:lstStyle>
            <a:lvl1pPr>
              <a:defRPr/>
            </a:lvl1pPr>
          </a:lstStyle>
          <a:p>
            <a:pPr>
              <a:defRPr/>
            </a:pPr>
            <a:fld id="{09D51117-5F6E-4A4C-9CB5-307CE813F877}" type="slidenum">
              <a:rPr lang="nl-NL"/>
              <a:pPr>
                <a:defRPr/>
              </a:pPr>
              <a:t>‹nr.›</a:t>
            </a:fld>
            <a:endParaRPr lang="nl-NL"/>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3"/>
          <p:cNvSpPr>
            <a:spLocks noGrp="1"/>
          </p:cNvSpPr>
          <p:nvPr>
            <p:ph type="dt" sz="half" idx="10"/>
          </p:nvPr>
        </p:nvSpPr>
        <p:spPr/>
        <p:txBody>
          <a:bodyPr/>
          <a:lstStyle>
            <a:lvl1pPr>
              <a:defRPr/>
            </a:lvl1pPr>
          </a:lstStyle>
          <a:p>
            <a:pPr>
              <a:defRPr/>
            </a:pPr>
            <a:fld id="{AE0D2CAB-251C-EB47-8ED7-5984E8AF0E48}" type="datetime1">
              <a:rPr lang="nl-NL"/>
              <a:pPr>
                <a:defRPr/>
              </a:pPr>
              <a:t>14-10-2024</a:t>
            </a:fld>
            <a:endParaRPr lang="nl-NL"/>
          </a:p>
        </p:txBody>
      </p:sp>
      <p:sp>
        <p:nvSpPr>
          <p:cNvPr id="4" name="Tijdelijke aanduiding voor voettekst 4"/>
          <p:cNvSpPr>
            <a:spLocks noGrp="1"/>
          </p:cNvSpPr>
          <p:nvPr>
            <p:ph type="ftr" sz="quarter" idx="11"/>
          </p:nvPr>
        </p:nvSpPr>
        <p:spPr/>
        <p:txBody>
          <a:bodyPr/>
          <a:lstStyle>
            <a:lvl1pPr>
              <a:defRPr/>
            </a:lvl1pPr>
          </a:lstStyle>
          <a:p>
            <a:pPr>
              <a:defRPr/>
            </a:pPr>
            <a:endParaRPr lang="nl-NL"/>
          </a:p>
        </p:txBody>
      </p:sp>
      <p:sp>
        <p:nvSpPr>
          <p:cNvPr id="5" name="Tijdelijke aanduiding voor dianummer 5"/>
          <p:cNvSpPr>
            <a:spLocks noGrp="1"/>
          </p:cNvSpPr>
          <p:nvPr>
            <p:ph type="sldNum" sz="quarter" idx="12"/>
          </p:nvPr>
        </p:nvSpPr>
        <p:spPr/>
        <p:txBody>
          <a:bodyPr/>
          <a:lstStyle>
            <a:lvl1pPr>
              <a:defRPr/>
            </a:lvl1pPr>
          </a:lstStyle>
          <a:p>
            <a:pPr>
              <a:defRPr/>
            </a:pPr>
            <a:fld id="{ACF6CCC8-0245-A346-B681-46FAC169822F}" type="slidenum">
              <a:rPr lang="nl-NL"/>
              <a:pPr>
                <a:defRPr/>
              </a:pPr>
              <a:t>‹nr.›</a:t>
            </a:fld>
            <a:endParaRPr lang="nl-NL"/>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pPr>
              <a:defRPr/>
            </a:pPr>
            <a:fld id="{D3A3B504-63E0-5A4D-BE62-AAF87882BEF9}" type="datetime1">
              <a:rPr lang="nl-NL"/>
              <a:pPr>
                <a:defRPr/>
              </a:pPr>
              <a:t>14-10-2024</a:t>
            </a:fld>
            <a:endParaRPr lang="nl-NL"/>
          </a:p>
        </p:txBody>
      </p:sp>
      <p:sp>
        <p:nvSpPr>
          <p:cNvPr id="3" name="Tijdelijke aanduiding voor voettekst 4"/>
          <p:cNvSpPr>
            <a:spLocks noGrp="1"/>
          </p:cNvSpPr>
          <p:nvPr>
            <p:ph type="ftr" sz="quarter" idx="11"/>
          </p:nvPr>
        </p:nvSpPr>
        <p:spPr/>
        <p:txBody>
          <a:bodyPr/>
          <a:lstStyle>
            <a:lvl1pPr>
              <a:defRPr/>
            </a:lvl1pPr>
          </a:lstStyle>
          <a:p>
            <a:pPr>
              <a:defRPr/>
            </a:pPr>
            <a:endParaRPr lang="nl-NL"/>
          </a:p>
        </p:txBody>
      </p:sp>
      <p:sp>
        <p:nvSpPr>
          <p:cNvPr id="4" name="Tijdelijke aanduiding voor dianummer 5"/>
          <p:cNvSpPr>
            <a:spLocks noGrp="1"/>
          </p:cNvSpPr>
          <p:nvPr>
            <p:ph type="sldNum" sz="quarter" idx="12"/>
          </p:nvPr>
        </p:nvSpPr>
        <p:spPr/>
        <p:txBody>
          <a:bodyPr/>
          <a:lstStyle>
            <a:lvl1pPr>
              <a:defRPr/>
            </a:lvl1pPr>
          </a:lstStyle>
          <a:p>
            <a:pPr>
              <a:defRPr/>
            </a:pPr>
            <a:fld id="{C72DBDF9-3B70-5A4D-88BA-035F825582D9}" type="slidenum">
              <a:rPr lang="nl-NL"/>
              <a:pPr>
                <a:defRPr/>
              </a:pPr>
              <a:t>‹nr.›</a:t>
            </a:fld>
            <a:endParaRPr lang="nl-NL"/>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49"/>
            <a:ext cx="3008313" cy="1162051"/>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7438B54D-3417-284D-86FC-943309164337}" type="datetime1">
              <a:rPr lang="nl-NL"/>
              <a:pPr>
                <a:defRPr/>
              </a:pPr>
              <a:t>14-10-2024</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004BAC3D-4805-5D40-BB96-D94AE084D048}" type="slidenum">
              <a:rPr lang="nl-NL"/>
              <a:pPr>
                <a:defRPr/>
              </a:pPr>
              <a:t>‹nr.›</a:t>
            </a:fld>
            <a:endParaRPr lang="nl-NL"/>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9"/>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8ED06649-6228-3E48-8E13-87E47FA3CBF6}" type="datetime1">
              <a:rPr lang="nl-NL"/>
              <a:pPr>
                <a:defRPr/>
              </a:pPr>
              <a:t>14-10-2024</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A08F2885-96AF-8545-B427-46A1AA8118D8}" type="slidenum">
              <a:rPr lang="nl-NL"/>
              <a:pPr>
                <a:defRPr/>
              </a:pPr>
              <a:t>‹nr.›</a:t>
            </a:fld>
            <a:endParaRPr lang="nl-NL"/>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pPr>
              <a:defRPr/>
            </a:pPr>
            <a:fld id="{94F96E7C-3182-1B46-A615-74D1FBA5EABA}" type="datetime1">
              <a:rPr lang="nl-NL"/>
              <a:pPr>
                <a:defRPr/>
              </a:pPr>
              <a:t>14-10-2024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0F41E774-E33F-DF49-A392-A2D11D90B1A1}" type="slidenum">
              <a:rPr lang="nl-NL"/>
              <a:pPr>
                <a:defRPr/>
              </a:pPr>
              <a:t>‹nr.›</a:t>
            </a:fld>
            <a:endParaRPr lang="nl-NL"/>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9"/>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9"/>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pPr>
              <a:defRPr/>
            </a:pPr>
            <a:fld id="{51C1902F-4618-194E-82F0-3CC23330D38E}" type="datetime1">
              <a:rPr lang="nl-NL"/>
              <a:pPr>
                <a:defRPr/>
              </a:pPr>
              <a:t>14-10-2024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1F910DAC-0979-544C-BD84-652FD005AC1E}" type="slidenum">
              <a:rPr lang="nl-NL"/>
              <a:pPr>
                <a:defRPr/>
              </a:pPr>
              <a:t>‹nr.›</a:t>
            </a:fld>
            <a:endParaRPr lang="nl-NL"/>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el en grafiek">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nl-NL"/>
              <a:t>Titelstijl van model bewerken</a:t>
            </a:r>
          </a:p>
        </p:txBody>
      </p:sp>
      <p:sp>
        <p:nvSpPr>
          <p:cNvPr id="3" name="Tijdelijke aanduiding voor grafiek 2"/>
          <p:cNvSpPr>
            <a:spLocks noGrp="1"/>
          </p:cNvSpPr>
          <p:nvPr>
            <p:ph type="chart" idx="1"/>
          </p:nvPr>
        </p:nvSpPr>
        <p:spPr>
          <a:xfrm>
            <a:off x="457200" y="1600200"/>
            <a:ext cx="8229600" cy="4525963"/>
          </a:xfrm>
        </p:spPr>
        <p:txBody>
          <a:bodyPr/>
          <a:lstStyle/>
          <a:p>
            <a:pPr lvl="0"/>
            <a:endParaRPr lang="nl-NL" noProof="0"/>
          </a:p>
        </p:txBody>
      </p:sp>
      <p:sp>
        <p:nvSpPr>
          <p:cNvPr id="4" name="Tijdelijke aanduiding voor datum 3"/>
          <p:cNvSpPr>
            <a:spLocks noGrp="1"/>
          </p:cNvSpPr>
          <p:nvPr>
            <p:ph type="dt" sz="half" idx="10"/>
          </p:nvPr>
        </p:nvSpPr>
        <p:spPr/>
        <p:txBody>
          <a:bodyPr/>
          <a:lstStyle>
            <a:lvl1pPr>
              <a:defRPr/>
            </a:lvl1pPr>
          </a:lstStyle>
          <a:p>
            <a:pPr>
              <a:defRPr/>
            </a:pPr>
            <a:fld id="{174F7FA6-6980-4BCA-8FEF-874C0121C18A}" type="datetime1">
              <a:rPr lang="nl-NL"/>
              <a:pPr>
                <a:defRPr/>
              </a:pPr>
              <a:t>14-10-2024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B79C1D46-0962-4ECF-9400-BEADF3733F48}" type="slidenum">
              <a:rPr lang="nl-NL"/>
              <a:pPr>
                <a:defRPr/>
              </a:pPr>
              <a:t>‹nr.›</a:t>
            </a:fld>
            <a:endParaRPr lang="nl-NL"/>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457200" y="6251575"/>
            <a:ext cx="2133600" cy="476250"/>
          </a:xfrm>
        </p:spPr>
        <p:txBody>
          <a:bodyPr/>
          <a:lstStyle>
            <a:lvl1pPr>
              <a:defRPr/>
            </a:lvl1pPr>
          </a:lstStyle>
          <a:p>
            <a:pPr>
              <a:defRPr/>
            </a:pPr>
            <a:fld id="{1746F5E4-8323-42D6-9CA6-9C8FB0A77E7C}" type="datetime1">
              <a:rPr lang="en-US"/>
              <a:pPr>
                <a:defRPr/>
              </a:pPr>
              <a:t>10/14/24</a:t>
            </a:fld>
            <a:endParaRPr lang="en-US"/>
          </a:p>
        </p:txBody>
      </p:sp>
      <p:sp>
        <p:nvSpPr>
          <p:cNvPr id="4" name="Slide Number Placeholder 3"/>
          <p:cNvSpPr>
            <a:spLocks noGrp="1"/>
          </p:cNvSpPr>
          <p:nvPr>
            <p:ph type="sldNum" sz="quarter" idx="11"/>
          </p:nvPr>
        </p:nvSpPr>
        <p:spPr>
          <a:xfrm>
            <a:off x="6553200" y="6248400"/>
            <a:ext cx="2133600" cy="476250"/>
          </a:xfrm>
        </p:spPr>
        <p:txBody>
          <a:bodyPr/>
          <a:lstStyle>
            <a:lvl1pPr>
              <a:defRPr/>
            </a:lvl1pPr>
          </a:lstStyle>
          <a:p>
            <a:fld id="{F131448F-FF2B-4016-8A68-0868FEAA5067}" type="slidenum">
              <a:rPr lang="en-US" altLang="en-US"/>
              <a:pPr/>
              <a:t>‹nr.›</a:t>
            </a:fld>
            <a:endParaRPr lang="en-US" altLang="en-US"/>
          </a:p>
        </p:txBody>
      </p:sp>
      <p:sp>
        <p:nvSpPr>
          <p:cNvPr id="5" name="Footer Placeholder 4"/>
          <p:cNvSpPr>
            <a:spLocks noGrp="1"/>
          </p:cNvSpPr>
          <p:nvPr>
            <p:ph type="ftr" sz="quarter" idx="12"/>
          </p:nvPr>
        </p:nvSpPr>
        <p:spPr>
          <a:xfrm>
            <a:off x="3124200" y="6248400"/>
            <a:ext cx="2895600" cy="476250"/>
          </a:xfrm>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stretch>
            <a:fillRect/>
          </a:stretch>
        </a:blip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457200" y="274637"/>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Titelstijl van model bewerken</a:t>
            </a:r>
          </a:p>
        </p:txBody>
      </p:sp>
      <p:sp>
        <p:nvSpPr>
          <p:cNvPr id="1027" name="Tijdelijke aanduiding voor tekst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4701AB9A-1423-B044-9B66-5BB1CA3E30E6}" type="datetime1">
              <a:rPr lang="nl-NL"/>
              <a:pPr>
                <a:defRPr/>
              </a:pPr>
              <a:t>14-10-2024</a:t>
            </a:fld>
            <a:endParaRPr lang="nl-NL"/>
          </a:p>
        </p:txBody>
      </p:sp>
      <p:sp>
        <p:nvSpPr>
          <p:cNvPr id="5" name="Tijdelijke aanduiding voor voettekst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nl-NL"/>
          </a:p>
        </p:txBody>
      </p:sp>
      <p:sp>
        <p:nvSpPr>
          <p:cNvPr id="6" name="Tijdelijke aanduiding voor dianumm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2DB2568B-F8CD-2241-822A-8001C0A92E7A}"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random/>
  </p:transition>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1.bin"/><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diagramLayout" Target="../diagrams/layout2.xml"/><Relationship Id="rId7" Type="http://schemas.openxmlformats.org/officeDocument/2006/relationships/image" Target="../media/image44.jpeg"/><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p:cNvSpPr>
          <p:nvPr>
            <p:ph type="ctrTitle"/>
          </p:nvPr>
        </p:nvSpPr>
        <p:spPr>
          <a:xfrm>
            <a:off x="395536" y="836712"/>
            <a:ext cx="7772400" cy="1719262"/>
          </a:xfrm>
        </p:spPr>
        <p:txBody>
          <a:bodyPr>
            <a:normAutofit fontScale="90000"/>
          </a:bodyPr>
          <a:lstStyle/>
          <a:p>
            <a:pPr eaLnBrk="1" hangingPunct="1"/>
            <a:br>
              <a:rPr lang="en-GB" sz="4000" b="1" dirty="0"/>
            </a:br>
            <a:br>
              <a:rPr lang="en-GB" sz="4000" b="1" dirty="0"/>
            </a:br>
            <a:r>
              <a:rPr lang="nl-NL" sz="5300" i="1" dirty="0">
                <a:solidFill>
                  <a:srgbClr val="003459"/>
                </a:solidFill>
                <a:latin typeface="Andada Pro"/>
              </a:rPr>
              <a:t>S</a:t>
            </a:r>
            <a:r>
              <a:rPr lang="nl-NL" sz="5300" b="0" i="1" u="none" strike="noStrike" dirty="0">
                <a:solidFill>
                  <a:srgbClr val="003459"/>
                </a:solidFill>
                <a:effectLst/>
                <a:latin typeface="Andada Pro"/>
              </a:rPr>
              <a:t>amenwerking Geestelijke gezondheidszorg en verslavingszorg: kansen en uitdagingen </a:t>
            </a:r>
            <a:endParaRPr lang="nl-NL" sz="5300" dirty="0"/>
          </a:p>
        </p:txBody>
      </p:sp>
      <p:sp>
        <p:nvSpPr>
          <p:cNvPr id="23555" name="Rectangle 3"/>
          <p:cNvSpPr>
            <a:spLocks noGrp="1"/>
          </p:cNvSpPr>
          <p:nvPr>
            <p:ph type="subTitle" idx="1"/>
          </p:nvPr>
        </p:nvSpPr>
        <p:spPr>
          <a:xfrm>
            <a:off x="971600" y="4077072"/>
            <a:ext cx="6400800" cy="1296144"/>
          </a:xfrm>
        </p:spPr>
        <p:txBody>
          <a:bodyPr>
            <a:normAutofit fontScale="25000" lnSpcReduction="20000"/>
          </a:bodyPr>
          <a:lstStyle/>
          <a:p>
            <a:pPr eaLnBrk="1" hangingPunct="1">
              <a:buFontTx/>
              <a:buNone/>
            </a:pPr>
            <a:endParaRPr lang="en-US" dirty="0">
              <a:solidFill>
                <a:schemeClr val="tx1"/>
              </a:solidFill>
            </a:endParaRPr>
          </a:p>
          <a:p>
            <a:pPr eaLnBrk="1" hangingPunct="1">
              <a:buFontTx/>
              <a:buNone/>
            </a:pPr>
            <a:endParaRPr lang="en-US" dirty="0">
              <a:solidFill>
                <a:schemeClr val="tx1"/>
              </a:solidFill>
            </a:endParaRPr>
          </a:p>
          <a:p>
            <a:pPr eaLnBrk="1" hangingPunct="1">
              <a:buFontTx/>
              <a:buNone/>
            </a:pPr>
            <a:endParaRPr lang="en-US" dirty="0">
              <a:solidFill>
                <a:schemeClr val="tx1"/>
              </a:solidFill>
            </a:endParaRPr>
          </a:p>
          <a:p>
            <a:pPr eaLnBrk="1" hangingPunct="1">
              <a:buFontTx/>
              <a:buNone/>
            </a:pPr>
            <a:endParaRPr lang="en-US" dirty="0">
              <a:solidFill>
                <a:schemeClr val="tx1"/>
              </a:solidFill>
            </a:endParaRPr>
          </a:p>
          <a:p>
            <a:pPr eaLnBrk="1" hangingPunct="1">
              <a:buFontTx/>
              <a:buNone/>
            </a:pPr>
            <a:r>
              <a:rPr lang="en-GB" sz="17600" b="1" dirty="0"/>
              <a:t>50 Jaar de </a:t>
            </a:r>
            <a:r>
              <a:rPr lang="en-GB" sz="17600" b="1" dirty="0" err="1"/>
              <a:t>Sleutel</a:t>
            </a:r>
            <a:r>
              <a:rPr lang="en-GB" sz="17600" b="1" dirty="0"/>
              <a:t> </a:t>
            </a:r>
          </a:p>
          <a:p>
            <a:pPr eaLnBrk="1" hangingPunct="1">
              <a:buFontTx/>
              <a:buNone/>
            </a:pPr>
            <a:endParaRPr lang="en-US" sz="7600" dirty="0">
              <a:solidFill>
                <a:schemeClr val="tx1"/>
              </a:solidFill>
            </a:endParaRPr>
          </a:p>
          <a:p>
            <a:pPr eaLnBrk="1" hangingPunct="1">
              <a:buFontTx/>
              <a:buNone/>
            </a:pPr>
            <a:endParaRPr lang="en-US" sz="7600" dirty="0">
              <a:solidFill>
                <a:schemeClr val="tx1"/>
              </a:solidFill>
            </a:endParaRPr>
          </a:p>
          <a:p>
            <a:pPr eaLnBrk="1" hangingPunct="1">
              <a:buFontTx/>
              <a:buNone/>
            </a:pPr>
            <a:r>
              <a:rPr lang="en-US" sz="7600" dirty="0" err="1">
                <a:solidFill>
                  <a:schemeClr val="tx1"/>
                </a:solidFill>
              </a:rPr>
              <a:t>Merelbeke</a:t>
            </a:r>
            <a:r>
              <a:rPr lang="en-US" sz="7600" dirty="0">
                <a:solidFill>
                  <a:schemeClr val="tx1"/>
                </a:solidFill>
              </a:rPr>
              <a:t>, 15 </a:t>
            </a:r>
            <a:r>
              <a:rPr lang="en-US" sz="7600" dirty="0" err="1">
                <a:solidFill>
                  <a:schemeClr val="tx1"/>
                </a:solidFill>
              </a:rPr>
              <a:t>oktober</a:t>
            </a:r>
            <a:r>
              <a:rPr lang="en-US" sz="7600" dirty="0">
                <a:solidFill>
                  <a:schemeClr val="tx1"/>
                </a:solidFill>
              </a:rPr>
              <a:t> 2024 </a:t>
            </a: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0A37805-2F96-A3FF-BB24-8A3B32B51477}"/>
              </a:ext>
            </a:extLst>
          </p:cNvPr>
          <p:cNvPicPr>
            <a:picLocks noChangeAspect="1"/>
          </p:cNvPicPr>
          <p:nvPr/>
        </p:nvPicPr>
        <p:blipFill>
          <a:blip r:embed="rId2"/>
          <a:stretch>
            <a:fillRect/>
          </a:stretch>
        </p:blipFill>
        <p:spPr>
          <a:xfrm>
            <a:off x="611560" y="2708920"/>
            <a:ext cx="2331194" cy="3600400"/>
          </a:xfrm>
          <a:prstGeom prst="rect">
            <a:avLst/>
          </a:prstGeom>
        </p:spPr>
      </p:pic>
      <p:pic>
        <p:nvPicPr>
          <p:cNvPr id="5" name="Afbeelding 4">
            <a:extLst>
              <a:ext uri="{FF2B5EF4-FFF2-40B4-BE49-F238E27FC236}">
                <a16:creationId xmlns:a16="http://schemas.microsoft.com/office/drawing/2014/main" id="{D3851903-535C-89EB-85A0-F75630158B0E}"/>
              </a:ext>
            </a:extLst>
          </p:cNvPr>
          <p:cNvPicPr>
            <a:picLocks noChangeAspect="1"/>
          </p:cNvPicPr>
          <p:nvPr/>
        </p:nvPicPr>
        <p:blipFill>
          <a:blip r:embed="rId3"/>
          <a:stretch>
            <a:fillRect/>
          </a:stretch>
        </p:blipFill>
        <p:spPr>
          <a:xfrm>
            <a:off x="2267744" y="188640"/>
            <a:ext cx="5715000" cy="2984500"/>
          </a:xfrm>
          <a:prstGeom prst="rect">
            <a:avLst/>
          </a:prstGeom>
        </p:spPr>
      </p:pic>
      <p:pic>
        <p:nvPicPr>
          <p:cNvPr id="6" name="Afbeelding 5">
            <a:extLst>
              <a:ext uri="{FF2B5EF4-FFF2-40B4-BE49-F238E27FC236}">
                <a16:creationId xmlns:a16="http://schemas.microsoft.com/office/drawing/2014/main" id="{6940C984-0C3C-E557-BE15-FCA3E1FA2A27}"/>
              </a:ext>
            </a:extLst>
          </p:cNvPr>
          <p:cNvPicPr>
            <a:picLocks noChangeAspect="1"/>
          </p:cNvPicPr>
          <p:nvPr/>
        </p:nvPicPr>
        <p:blipFill>
          <a:blip r:embed="rId4"/>
          <a:stretch>
            <a:fillRect/>
          </a:stretch>
        </p:blipFill>
        <p:spPr>
          <a:xfrm>
            <a:off x="2843808" y="3417402"/>
            <a:ext cx="2160240" cy="2160240"/>
          </a:xfrm>
          <a:prstGeom prst="rect">
            <a:avLst/>
          </a:prstGeom>
        </p:spPr>
      </p:pic>
      <p:pic>
        <p:nvPicPr>
          <p:cNvPr id="7" name="Afbeelding 6">
            <a:extLst>
              <a:ext uri="{FF2B5EF4-FFF2-40B4-BE49-F238E27FC236}">
                <a16:creationId xmlns:a16="http://schemas.microsoft.com/office/drawing/2014/main" id="{5B0D669A-758B-0A77-22E3-9FDB8CF5FCAF}"/>
              </a:ext>
            </a:extLst>
          </p:cNvPr>
          <p:cNvPicPr>
            <a:picLocks noChangeAspect="1"/>
          </p:cNvPicPr>
          <p:nvPr/>
        </p:nvPicPr>
        <p:blipFill>
          <a:blip r:embed="rId5"/>
          <a:stretch>
            <a:fillRect/>
          </a:stretch>
        </p:blipFill>
        <p:spPr>
          <a:xfrm>
            <a:off x="5436096" y="3933057"/>
            <a:ext cx="3696472" cy="2764112"/>
          </a:xfrm>
          <a:prstGeom prst="rect">
            <a:avLst/>
          </a:prstGeom>
        </p:spPr>
      </p:pic>
    </p:spTree>
    <p:extLst>
      <p:ext uri="{BB962C8B-B14F-4D97-AF65-F5344CB8AC3E}">
        <p14:creationId xmlns:p14="http://schemas.microsoft.com/office/powerpoint/2010/main" val="1594606454"/>
      </p:ext>
    </p:extLst>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Traumatische gebeurtenissen in de kindertijd </a:t>
            </a:r>
            <a:r>
              <a:rPr lang="nl-NL" sz="1600" dirty="0"/>
              <a:t>(</a:t>
            </a:r>
            <a:r>
              <a:rPr lang="nl-NL" sz="1600" dirty="0" err="1"/>
              <a:t>Felliti</a:t>
            </a:r>
            <a:r>
              <a:rPr lang="nl-NL" sz="1600" dirty="0"/>
              <a:t>, 1998)</a:t>
            </a:r>
          </a:p>
        </p:txBody>
      </p:sp>
      <p:pic>
        <p:nvPicPr>
          <p:cNvPr id="4" name="Tijdelijke aanduiding voor inhou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5354" y="1972638"/>
            <a:ext cx="8034390" cy="2886608"/>
          </a:xfrm>
        </p:spPr>
      </p:pic>
    </p:spTree>
    <p:extLst>
      <p:ext uri="{BB962C8B-B14F-4D97-AF65-F5344CB8AC3E}">
        <p14:creationId xmlns:p14="http://schemas.microsoft.com/office/powerpoint/2010/main" val="2221004451"/>
      </p:ext>
    </p:extLst>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1143000"/>
          </a:xfrm>
        </p:spPr>
        <p:txBody>
          <a:bodyPr/>
          <a:lstStyle/>
          <a:p>
            <a:r>
              <a:rPr lang="nl-NL" dirty="0" err="1"/>
              <a:t>Staging</a:t>
            </a:r>
            <a:r>
              <a:rPr lang="nl-NL" dirty="0"/>
              <a:t> Model </a:t>
            </a:r>
            <a:r>
              <a:rPr lang="nl-NL" dirty="0" err="1"/>
              <a:t>Dual</a:t>
            </a:r>
            <a:r>
              <a:rPr lang="nl-NL" dirty="0"/>
              <a:t> Diagnosis</a:t>
            </a:r>
          </a:p>
        </p:txBody>
      </p:sp>
      <p:pic>
        <p:nvPicPr>
          <p:cNvPr id="5" name="Tijdelijke aanduiding voor inhoud 4" descr="Minkofff.jpg"/>
          <p:cNvPicPr>
            <a:picLocks noGrp="1" noChangeAspect="1"/>
          </p:cNvPicPr>
          <p:nvPr>
            <p:ph idx="1"/>
          </p:nvPr>
        </p:nvPicPr>
        <p:blipFill>
          <a:blip r:embed="rId2"/>
          <a:stretch>
            <a:fillRect/>
          </a:stretch>
        </p:blipFill>
        <p:spPr>
          <a:xfrm>
            <a:off x="683568" y="1052736"/>
            <a:ext cx="7139136" cy="4963691"/>
          </a:xfrm>
        </p:spPr>
      </p:pic>
      <p:sp>
        <p:nvSpPr>
          <p:cNvPr id="7" name="Tekstvak 6"/>
          <p:cNvSpPr txBox="1"/>
          <p:nvPr/>
        </p:nvSpPr>
        <p:spPr>
          <a:xfrm>
            <a:off x="971600" y="6268670"/>
            <a:ext cx="1501373" cy="369332"/>
          </a:xfrm>
          <a:prstGeom prst="rect">
            <a:avLst/>
          </a:prstGeom>
          <a:noFill/>
        </p:spPr>
        <p:txBody>
          <a:bodyPr wrap="none" rtlCol="0">
            <a:spAutoFit/>
          </a:bodyPr>
          <a:lstStyle/>
          <a:p>
            <a:r>
              <a:rPr lang="nl-NL" dirty="0" err="1"/>
              <a:t>Minkoff</a:t>
            </a:r>
            <a:r>
              <a:rPr lang="nl-NL" dirty="0"/>
              <a:t> 1998</a:t>
            </a: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228600" y="274638"/>
            <a:ext cx="8915400" cy="11430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solidFill>
                  <a:schemeClr val="accent2"/>
                </a:solidFill>
                <a:latin typeface="Arial Black" pitchFamily="34" charset="0"/>
              </a:rPr>
              <a:t>A Chronic Health Condition</a:t>
            </a:r>
          </a:p>
        </p:txBody>
      </p:sp>
      <p:pic>
        <p:nvPicPr>
          <p:cNvPr id="9219" name="Picture 7"/>
          <p:cNvPicPr>
            <a:picLocks noChangeAspect="1" noChangeArrowheads="1"/>
          </p:cNvPicPr>
          <p:nvPr/>
        </p:nvPicPr>
        <p:blipFill>
          <a:blip r:embed="rId3"/>
          <a:srcRect/>
          <a:stretch>
            <a:fillRect/>
          </a:stretch>
        </p:blipFill>
        <p:spPr bwMode="auto">
          <a:xfrm>
            <a:off x="2185988" y="1143000"/>
            <a:ext cx="4278312" cy="4953000"/>
          </a:xfrm>
          <a:prstGeom prst="rect">
            <a:avLst/>
          </a:prstGeom>
          <a:noFill/>
          <a:ln w="9525">
            <a:noFill/>
            <a:miter lim="800000"/>
            <a:headEnd/>
            <a:tailEnd/>
          </a:ln>
        </p:spPr>
      </p:pic>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4013169-9B45-A13B-1375-C2EB68A20B2C}"/>
              </a:ext>
            </a:extLst>
          </p:cNvPr>
          <p:cNvPicPr>
            <a:picLocks noChangeAspect="1"/>
          </p:cNvPicPr>
          <p:nvPr/>
        </p:nvPicPr>
        <p:blipFill>
          <a:blip r:embed="rId2"/>
          <a:stretch>
            <a:fillRect/>
          </a:stretch>
        </p:blipFill>
        <p:spPr>
          <a:xfrm>
            <a:off x="6372948" y="2524693"/>
            <a:ext cx="2771052" cy="3921301"/>
          </a:xfrm>
          <a:prstGeom prst="rect">
            <a:avLst/>
          </a:prstGeom>
          <a:noFill/>
        </p:spPr>
      </p:pic>
      <p:pic>
        <p:nvPicPr>
          <p:cNvPr id="4" name="Afbeelding 3">
            <a:extLst>
              <a:ext uri="{FF2B5EF4-FFF2-40B4-BE49-F238E27FC236}">
                <a16:creationId xmlns:a16="http://schemas.microsoft.com/office/drawing/2014/main" id="{B6DE5E73-CC9A-0F27-692A-0B11171F33C4}"/>
              </a:ext>
            </a:extLst>
          </p:cNvPr>
          <p:cNvPicPr>
            <a:picLocks noChangeAspect="1"/>
          </p:cNvPicPr>
          <p:nvPr/>
        </p:nvPicPr>
        <p:blipFill>
          <a:blip r:embed="rId3"/>
          <a:stretch>
            <a:fillRect/>
          </a:stretch>
        </p:blipFill>
        <p:spPr>
          <a:xfrm>
            <a:off x="2123728" y="4221088"/>
            <a:ext cx="3035414" cy="2016224"/>
          </a:xfrm>
          <a:prstGeom prst="rect">
            <a:avLst/>
          </a:prstGeom>
        </p:spPr>
      </p:pic>
      <p:pic>
        <p:nvPicPr>
          <p:cNvPr id="5" name="Afbeelding 4">
            <a:extLst>
              <a:ext uri="{FF2B5EF4-FFF2-40B4-BE49-F238E27FC236}">
                <a16:creationId xmlns:a16="http://schemas.microsoft.com/office/drawing/2014/main" id="{462F678F-2890-8869-FB89-F6822D5DD996}"/>
              </a:ext>
            </a:extLst>
          </p:cNvPr>
          <p:cNvPicPr>
            <a:picLocks noChangeAspect="1"/>
          </p:cNvPicPr>
          <p:nvPr/>
        </p:nvPicPr>
        <p:blipFill>
          <a:blip r:embed="rId4"/>
          <a:stretch>
            <a:fillRect/>
          </a:stretch>
        </p:blipFill>
        <p:spPr>
          <a:xfrm>
            <a:off x="1144106" y="1052736"/>
            <a:ext cx="4605315" cy="2598936"/>
          </a:xfrm>
          <a:prstGeom prst="rect">
            <a:avLst/>
          </a:prstGeom>
        </p:spPr>
      </p:pic>
      <p:sp>
        <p:nvSpPr>
          <p:cNvPr id="6" name="Titel 5">
            <a:extLst>
              <a:ext uri="{FF2B5EF4-FFF2-40B4-BE49-F238E27FC236}">
                <a16:creationId xmlns:a16="http://schemas.microsoft.com/office/drawing/2014/main" id="{C2B10DEB-685C-F140-1959-A036651F92E3}"/>
              </a:ext>
            </a:extLst>
          </p:cNvPr>
          <p:cNvSpPr>
            <a:spLocks noGrp="1"/>
          </p:cNvSpPr>
          <p:nvPr>
            <p:ph type="title" idx="4294967295"/>
          </p:nvPr>
        </p:nvSpPr>
        <p:spPr>
          <a:xfrm>
            <a:off x="0" y="274638"/>
            <a:ext cx="8229600" cy="1143000"/>
          </a:xfrm>
        </p:spPr>
        <p:txBody>
          <a:bodyPr/>
          <a:lstStyle/>
          <a:p>
            <a:r>
              <a:rPr lang="nl-NL" dirty="0"/>
              <a:t>Samenwerking ggz en verslaving? </a:t>
            </a:r>
          </a:p>
        </p:txBody>
      </p:sp>
    </p:spTree>
    <p:extLst>
      <p:ext uri="{BB962C8B-B14F-4D97-AF65-F5344CB8AC3E}">
        <p14:creationId xmlns:p14="http://schemas.microsoft.com/office/powerpoint/2010/main" val="2896540499"/>
      </p:ext>
    </p:extLst>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Stand van zaken behandeling</a:t>
            </a:r>
          </a:p>
        </p:txBody>
      </p:sp>
      <p:pic>
        <p:nvPicPr>
          <p:cNvPr id="516098" name="Picture 2"/>
          <p:cNvPicPr>
            <a:picLocks noGrp="1" noChangeAspect="1" noChangeArrowheads="1"/>
          </p:cNvPicPr>
          <p:nvPr>
            <p:ph idx="1"/>
          </p:nvPr>
        </p:nvPicPr>
        <p:blipFill>
          <a:blip r:embed="rId2"/>
          <a:srcRect/>
          <a:stretch>
            <a:fillRect/>
          </a:stretch>
        </p:blipFill>
        <p:spPr bwMode="auto">
          <a:xfrm>
            <a:off x="823912" y="2120106"/>
            <a:ext cx="7496175" cy="3486150"/>
          </a:xfrm>
          <a:prstGeom prst="rect">
            <a:avLst/>
          </a:prstGeom>
          <a:noFill/>
          <a:ln w="9525">
            <a:noFill/>
            <a:miter lim="800000"/>
            <a:headEnd/>
            <a:tailEnd/>
          </a:ln>
        </p:spPr>
      </p:pic>
      <p:pic>
        <p:nvPicPr>
          <p:cNvPr id="516099" name="Picture 3"/>
          <p:cNvPicPr>
            <a:picLocks noChangeAspect="1" noChangeArrowheads="1"/>
          </p:cNvPicPr>
          <p:nvPr/>
        </p:nvPicPr>
        <p:blipFill>
          <a:blip r:embed="rId3"/>
          <a:srcRect/>
          <a:stretch>
            <a:fillRect/>
          </a:stretch>
        </p:blipFill>
        <p:spPr bwMode="auto">
          <a:xfrm>
            <a:off x="2843213" y="6093296"/>
            <a:ext cx="3457575" cy="200025"/>
          </a:xfrm>
          <a:prstGeom prst="rect">
            <a:avLst/>
          </a:prstGeom>
          <a:noFill/>
          <a:ln w="9525">
            <a:noFill/>
            <a:miter lim="800000"/>
            <a:headEnd/>
            <a:tailEnd/>
          </a:ln>
        </p:spPr>
      </p:pic>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Nog onzeker of IDDT beter werkt dan iets anders </a:t>
            </a:r>
          </a:p>
        </p:txBody>
      </p:sp>
      <p:pic>
        <p:nvPicPr>
          <p:cNvPr id="518146" name="Picture 2"/>
          <p:cNvPicPr>
            <a:picLocks noGrp="1" noChangeAspect="1" noChangeArrowheads="1"/>
          </p:cNvPicPr>
          <p:nvPr>
            <p:ph idx="1"/>
          </p:nvPr>
        </p:nvPicPr>
        <p:blipFill>
          <a:blip r:embed="rId2"/>
          <a:srcRect/>
          <a:stretch>
            <a:fillRect/>
          </a:stretch>
        </p:blipFill>
        <p:spPr bwMode="auto">
          <a:xfrm>
            <a:off x="457200" y="1772816"/>
            <a:ext cx="8363272" cy="4032448"/>
          </a:xfrm>
          <a:prstGeom prst="rect">
            <a:avLst/>
          </a:prstGeom>
          <a:noFill/>
          <a:ln w="9525">
            <a:noFill/>
            <a:miter lim="800000"/>
            <a:headEnd/>
            <a:tailEnd/>
          </a:ln>
        </p:spPr>
      </p:pic>
      <p:sp>
        <p:nvSpPr>
          <p:cNvPr id="3" name="Ovaal 2">
            <a:extLst>
              <a:ext uri="{FF2B5EF4-FFF2-40B4-BE49-F238E27FC236}">
                <a16:creationId xmlns:a16="http://schemas.microsoft.com/office/drawing/2014/main" id="{174FAEA4-DBF2-C093-2328-512DCE145A58}"/>
              </a:ext>
            </a:extLst>
          </p:cNvPr>
          <p:cNvSpPr/>
          <p:nvPr/>
        </p:nvSpPr>
        <p:spPr>
          <a:xfrm>
            <a:off x="53752" y="3501009"/>
            <a:ext cx="9036496" cy="2659434"/>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1"/>
          </p:nvPr>
        </p:nvSpPr>
        <p:spPr bwMode="auto">
          <a:noFill/>
          <a:ln>
            <a:round/>
            <a:headEnd/>
            <a:tailEnd/>
          </a:ln>
        </p:spPr>
        <p:txBody>
          <a:bodyPr/>
          <a:lstStyle/>
          <a:p>
            <a:fld id="{FDBBE7B1-A59D-4617-B546-2B77354EECE2}" type="slidenum">
              <a:rPr lang="en-US" altLang="en-US"/>
              <a:pPr/>
              <a:t>9</a:t>
            </a:fld>
            <a:endParaRPr lang="en-US" altLang="en-US"/>
          </a:p>
        </p:txBody>
      </p:sp>
      <p:graphicFrame>
        <p:nvGraphicFramePr>
          <p:cNvPr id="28675" name="Object 2"/>
          <p:cNvGraphicFramePr>
            <a:graphicFrameLocks noGrp="1" noChangeAspect="1"/>
          </p:cNvGraphicFramePr>
          <p:nvPr>
            <p:ph/>
          </p:nvPr>
        </p:nvGraphicFramePr>
        <p:xfrm>
          <a:off x="304800" y="762000"/>
          <a:ext cx="8559800" cy="5195888"/>
        </p:xfrm>
        <a:graphic>
          <a:graphicData uri="http://schemas.openxmlformats.org/presentationml/2006/ole">
            <mc:AlternateContent xmlns:mc="http://schemas.openxmlformats.org/markup-compatibility/2006">
              <mc:Choice xmlns:v="urn:schemas-microsoft-com:vml" Requires="v">
                <p:oleObj name="Visio" r:id="rId2" imgW="7974338" imgH="4839828" progId="">
                  <p:embed/>
                </p:oleObj>
              </mc:Choice>
              <mc:Fallback>
                <p:oleObj name="Visio" r:id="rId2" imgW="7974338" imgH="4839828" progId="">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62000"/>
                        <a:ext cx="8559800" cy="5195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Treatment </a:t>
            </a:r>
            <a:r>
              <a:rPr lang="nl-NL" dirty="0" err="1"/>
              <a:t>challenges</a:t>
            </a:r>
            <a:endParaRPr lang="nl-NL" dirty="0"/>
          </a:p>
        </p:txBody>
      </p:sp>
      <p:pic>
        <p:nvPicPr>
          <p:cNvPr id="12290" name="Picture 2"/>
          <p:cNvPicPr>
            <a:picLocks noGrp="1" noChangeAspect="1" noChangeArrowheads="1"/>
          </p:cNvPicPr>
          <p:nvPr>
            <p:ph idx="1"/>
          </p:nvPr>
        </p:nvPicPr>
        <p:blipFill>
          <a:blip r:embed="rId2"/>
          <a:srcRect/>
          <a:stretch>
            <a:fillRect/>
          </a:stretch>
        </p:blipFill>
        <p:spPr bwMode="auto">
          <a:xfrm>
            <a:off x="457200" y="1829880"/>
            <a:ext cx="8229600" cy="4066603"/>
          </a:xfrm>
          <a:prstGeom prst="rect">
            <a:avLst/>
          </a:prstGeom>
          <a:noFill/>
          <a:ln w="9525">
            <a:noFill/>
            <a:miter lim="800000"/>
            <a:headEnd/>
            <a:tailEnd/>
          </a:ln>
        </p:spPr>
      </p:pic>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atum 2"/>
          <p:cNvSpPr>
            <a:spLocks noGrp="1"/>
          </p:cNvSpPr>
          <p:nvPr>
            <p:ph type="dt" sz="half" idx="10"/>
          </p:nvPr>
        </p:nvSpPr>
        <p:spPr/>
        <p:txBody>
          <a:bodyPr/>
          <a:lstStyle/>
          <a:p>
            <a:r>
              <a:rPr lang="en-US" altLang="en-US"/>
              <a:t>Evidence-Based Practices</a:t>
            </a:r>
          </a:p>
        </p:txBody>
      </p:sp>
      <p:sp>
        <p:nvSpPr>
          <p:cNvPr id="109570" name="Rectangle 2"/>
          <p:cNvSpPr>
            <a:spLocks noGrp="1" noChangeArrowheads="1"/>
          </p:cNvSpPr>
          <p:nvPr>
            <p:ph type="title"/>
          </p:nvPr>
        </p:nvSpPr>
        <p:spPr>
          <a:xfrm>
            <a:off x="533400" y="533400"/>
            <a:ext cx="7855024" cy="1295400"/>
          </a:xfrm>
        </p:spPr>
        <p:txBody>
          <a:bodyPr/>
          <a:lstStyle/>
          <a:p>
            <a:r>
              <a:rPr lang="en-US" altLang="en-US" dirty="0" err="1"/>
              <a:t>Betere</a:t>
            </a:r>
            <a:r>
              <a:rPr lang="en-US" altLang="en-US" dirty="0"/>
              <a:t> </a:t>
            </a:r>
            <a:r>
              <a:rPr lang="en-US" altLang="en-US" dirty="0" err="1"/>
              <a:t>modelgetrouwheid</a:t>
            </a:r>
            <a:r>
              <a:rPr lang="en-US" altLang="en-US" dirty="0"/>
              <a:t> </a:t>
            </a:r>
            <a:r>
              <a:rPr lang="en-US" altLang="en-US" dirty="0" err="1"/>
              <a:t>aan</a:t>
            </a:r>
            <a:r>
              <a:rPr lang="en-US" altLang="en-US" dirty="0"/>
              <a:t> IDDT: minder </a:t>
            </a:r>
            <a:r>
              <a:rPr lang="en-US" altLang="en-US" dirty="0" err="1"/>
              <a:t>middelengebruik</a:t>
            </a:r>
            <a:r>
              <a:rPr lang="en-US" altLang="en-US" dirty="0"/>
              <a:t> </a:t>
            </a:r>
            <a:r>
              <a:rPr lang="en-US" altLang="en-US" sz="2780" dirty="0"/>
              <a:t>(</a:t>
            </a:r>
            <a:r>
              <a:rPr lang="en-US" altLang="en-US" sz="2780" dirty="0" err="1"/>
              <a:t>McHugo</a:t>
            </a:r>
            <a:r>
              <a:rPr lang="en-US" altLang="en-US" sz="2780" dirty="0"/>
              <a:t> et al.)</a:t>
            </a:r>
          </a:p>
        </p:txBody>
      </p:sp>
      <p:sp>
        <p:nvSpPr>
          <p:cNvPr id="109571" name="Rectangle 3"/>
          <p:cNvSpPr>
            <a:spLocks noGrp="1" noChangeArrowheads="1"/>
          </p:cNvSpPr>
          <p:nvPr>
            <p:ph type="body" idx="4294967295"/>
          </p:nvPr>
        </p:nvSpPr>
        <p:spPr>
          <a:xfrm>
            <a:off x="457200" y="3025775"/>
            <a:ext cx="8229600" cy="3100388"/>
          </a:xfrm>
        </p:spPr>
        <p:txBody>
          <a:bodyPr/>
          <a:lstStyle/>
          <a:p>
            <a:endParaRPr lang="en-US" altLang="en-US"/>
          </a:p>
        </p:txBody>
      </p:sp>
      <p:graphicFrame>
        <p:nvGraphicFramePr>
          <p:cNvPr id="109572" name="Object 4"/>
          <p:cNvGraphicFramePr>
            <a:graphicFrameLocks noChangeAspect="1"/>
          </p:cNvGraphicFramePr>
          <p:nvPr/>
        </p:nvGraphicFramePr>
        <p:xfrm>
          <a:off x="552450" y="2286000"/>
          <a:ext cx="8040688" cy="4114800"/>
        </p:xfrm>
        <a:graphic>
          <a:graphicData uri="http://schemas.openxmlformats.org/presentationml/2006/ole">
            <mc:AlternateContent xmlns:mc="http://schemas.openxmlformats.org/markup-compatibility/2006">
              <mc:Choice xmlns:v="urn:schemas-microsoft-com:vml" Requires="v">
                <p:oleObj name="Worksheet" r:id="rId3" imgW="8039100" imgH="6413500" progId="Excel.Sheet.8">
                  <p:embed/>
                </p:oleObj>
              </mc:Choice>
              <mc:Fallback>
                <p:oleObj name="Worksheet" r:id="rId3" imgW="8039100" imgH="6413500" progId="Excel.Sheet.8">
                  <p:embed/>
                  <p:pic>
                    <p:nvPicPr>
                      <p:cNvPr id="10957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2286000"/>
                        <a:ext cx="8040688"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39515787"/>
      </p:ext>
    </p:extLst>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a:lstStyle/>
          <a:p>
            <a:pPr eaLnBrk="1" hangingPunct="1"/>
            <a:r>
              <a:rPr lang="nl-NL" dirty="0" err="1">
                <a:ea typeface="ＭＳ Ｐゴシック" pitchFamily="34" charset="-128"/>
              </a:rPr>
              <a:t>Flexible</a:t>
            </a:r>
            <a:r>
              <a:rPr lang="nl-NL" dirty="0">
                <a:ea typeface="ＭＳ Ｐゴシック" pitchFamily="34" charset="-128"/>
              </a:rPr>
              <a:t> ACT: FACT</a:t>
            </a:r>
          </a:p>
        </p:txBody>
      </p:sp>
      <p:sp>
        <p:nvSpPr>
          <p:cNvPr id="36867" name="Rectangle 3"/>
          <p:cNvSpPr>
            <a:spLocks noGrp="1"/>
          </p:cNvSpPr>
          <p:nvPr>
            <p:ph type="body" idx="1"/>
          </p:nvPr>
        </p:nvSpPr>
        <p:spPr/>
        <p:txBody>
          <a:bodyPr/>
          <a:lstStyle/>
          <a:p>
            <a:pPr eaLnBrk="1" hangingPunct="1"/>
            <a:r>
              <a:rPr lang="nl-NL" dirty="0">
                <a:ea typeface="ＭＳ Ｐゴシック" pitchFamily="34" charset="-128"/>
              </a:rPr>
              <a:t>All </a:t>
            </a:r>
            <a:r>
              <a:rPr lang="nl-NL" dirty="0" err="1">
                <a:ea typeface="ＭＳ Ｐゴシック" pitchFamily="34" charset="-128"/>
              </a:rPr>
              <a:t>patients</a:t>
            </a:r>
            <a:r>
              <a:rPr lang="nl-NL" dirty="0">
                <a:ea typeface="ＭＳ Ｐゴシック" pitchFamily="34" charset="-128"/>
              </a:rPr>
              <a:t> </a:t>
            </a:r>
            <a:r>
              <a:rPr lang="nl-NL" dirty="0" err="1">
                <a:ea typeface="ＭＳ Ｐゴシック" pitchFamily="34" charset="-128"/>
              </a:rPr>
              <a:t>with</a:t>
            </a:r>
            <a:r>
              <a:rPr lang="nl-NL" dirty="0">
                <a:ea typeface="ＭＳ Ｐゴシック" pitchFamily="34" charset="-128"/>
              </a:rPr>
              <a:t> SMI </a:t>
            </a:r>
          </a:p>
          <a:p>
            <a:pPr eaLnBrk="1" hangingPunct="1"/>
            <a:r>
              <a:rPr lang="nl-NL" dirty="0" err="1">
                <a:ea typeface="ＭＳ Ｐゴシック" pitchFamily="34" charset="-128"/>
              </a:rPr>
              <a:t>Multidisciplinary</a:t>
            </a:r>
            <a:r>
              <a:rPr lang="nl-NL" dirty="0">
                <a:ea typeface="ＭＳ Ｐゴシック" pitchFamily="34" charset="-128"/>
              </a:rPr>
              <a:t> team </a:t>
            </a:r>
          </a:p>
          <a:p>
            <a:pPr eaLnBrk="1" hangingPunct="1"/>
            <a:r>
              <a:rPr lang="nl-NL" dirty="0" err="1">
                <a:ea typeface="ＭＳ Ｐゴシック" pitchFamily="34" charset="-128"/>
              </a:rPr>
              <a:t>Providing</a:t>
            </a:r>
            <a:r>
              <a:rPr lang="nl-NL" dirty="0">
                <a:ea typeface="ＭＳ Ｐゴシック" pitchFamily="34" charset="-128"/>
              </a:rPr>
              <a:t> </a:t>
            </a:r>
            <a:r>
              <a:rPr lang="nl-NL" dirty="0" err="1">
                <a:ea typeface="ＭＳ Ｐゴシック" pitchFamily="34" charset="-128"/>
              </a:rPr>
              <a:t>EBP’s</a:t>
            </a:r>
            <a:r>
              <a:rPr lang="nl-NL" dirty="0">
                <a:ea typeface="ＭＳ Ｐゴシック" pitchFamily="34" charset="-128"/>
              </a:rPr>
              <a:t>: CBT, </a:t>
            </a:r>
            <a:r>
              <a:rPr lang="nl-NL" sz="5400" dirty="0">
                <a:solidFill>
                  <a:srgbClr val="FF0000"/>
                </a:solidFill>
                <a:ea typeface="ＭＳ Ｐゴシック" pitchFamily="34" charset="-128"/>
              </a:rPr>
              <a:t>IDDT</a:t>
            </a:r>
            <a:r>
              <a:rPr lang="nl-NL" dirty="0">
                <a:ea typeface="ＭＳ Ｐゴシック" pitchFamily="34" charset="-128"/>
              </a:rPr>
              <a:t>, IPS, FPE</a:t>
            </a:r>
          </a:p>
          <a:p>
            <a:pPr eaLnBrk="1" hangingPunct="1"/>
            <a:r>
              <a:rPr lang="nl-NL" dirty="0">
                <a:ea typeface="ＭＳ Ｐゴシック" pitchFamily="34" charset="-128"/>
              </a:rPr>
              <a:t>ACT model </a:t>
            </a:r>
            <a:r>
              <a:rPr lang="nl-NL" dirty="0" err="1">
                <a:ea typeface="ＭＳ Ｐゴシック" pitchFamily="34" charset="-128"/>
              </a:rPr>
              <a:t>when</a:t>
            </a:r>
            <a:r>
              <a:rPr lang="nl-NL" dirty="0">
                <a:ea typeface="ＭＳ Ｐゴシック" pitchFamily="34" charset="-128"/>
              </a:rPr>
              <a:t> </a:t>
            </a:r>
            <a:r>
              <a:rPr lang="nl-NL" dirty="0" err="1">
                <a:ea typeface="ＭＳ Ｐゴシック" pitchFamily="34" charset="-128"/>
              </a:rPr>
              <a:t>needed</a:t>
            </a:r>
            <a:endParaRPr lang="nl-NL" dirty="0">
              <a:ea typeface="ＭＳ Ｐゴシック" pitchFamily="34" charset="-128"/>
            </a:endParaRPr>
          </a:p>
          <a:p>
            <a:pPr eaLnBrk="1" hangingPunct="1"/>
            <a:r>
              <a:rPr lang="nl-NL" dirty="0">
                <a:ea typeface="ＭＳ Ｐゴシック" pitchFamily="34" charset="-128"/>
              </a:rPr>
              <a:t>200 – 250 </a:t>
            </a:r>
            <a:r>
              <a:rPr lang="nl-NL" dirty="0" err="1">
                <a:ea typeface="ＭＳ Ｐゴシック" pitchFamily="34" charset="-128"/>
              </a:rPr>
              <a:t>patients</a:t>
            </a:r>
            <a:r>
              <a:rPr lang="nl-NL" dirty="0">
                <a:ea typeface="ＭＳ Ｐゴシック" pitchFamily="34" charset="-128"/>
              </a:rPr>
              <a:t> </a:t>
            </a:r>
          </a:p>
          <a:p>
            <a:pPr eaLnBrk="1" hangingPunct="1"/>
            <a:r>
              <a:rPr lang="nl-NL" dirty="0">
                <a:ea typeface="ＭＳ Ｐゴシック" pitchFamily="34" charset="-128"/>
              </a:rPr>
              <a:t>10 </a:t>
            </a:r>
            <a:r>
              <a:rPr lang="nl-NL" dirty="0" err="1">
                <a:ea typeface="ＭＳ Ｐゴシック" pitchFamily="34" charset="-128"/>
              </a:rPr>
              <a:t>fte</a:t>
            </a:r>
            <a:endParaRPr lang="nl-NL" dirty="0">
              <a:ea typeface="ＭＳ Ｐゴシック" pitchFamily="34" charset="-128"/>
            </a:endParaRPr>
          </a:p>
          <a:p>
            <a:pPr eaLnBrk="1" hangingPunct="1"/>
            <a:r>
              <a:rPr lang="nl-NL" dirty="0">
                <a:ea typeface="ＭＳ Ｐゴシック" pitchFamily="34" charset="-128"/>
              </a:rPr>
              <a:t>FACT Board</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p:cNvSpPr>
          <p:nvPr>
            <p:ph type="ctrTitle"/>
          </p:nvPr>
        </p:nvSpPr>
        <p:spPr/>
        <p:txBody>
          <a:bodyPr/>
          <a:lstStyle/>
          <a:p>
            <a:pPr eaLnBrk="1" hangingPunct="1"/>
            <a:r>
              <a:rPr lang="nl-NL" sz="6000"/>
              <a:t>The Motivation Paradox</a:t>
            </a:r>
            <a:br>
              <a:rPr lang="nl-NL" sz="6000"/>
            </a:br>
            <a:br>
              <a:rPr lang="nl-NL" sz="6000"/>
            </a:br>
            <a:r>
              <a:rPr lang="nl-NL" sz="4000"/>
              <a:t>in patients with SMI</a:t>
            </a:r>
          </a:p>
        </p:txBody>
      </p:sp>
      <p:sp>
        <p:nvSpPr>
          <p:cNvPr id="356355" name="Rectangle 3"/>
          <p:cNvSpPr>
            <a:spLocks noGrp="1"/>
          </p:cNvSpPr>
          <p:nvPr>
            <p:ph type="subTitle" idx="1"/>
          </p:nvPr>
        </p:nvSpPr>
        <p:spPr/>
        <p:txBody>
          <a:bodyPr/>
          <a:lstStyle/>
          <a:p>
            <a:pPr eaLnBrk="1" hangingPunct="1"/>
            <a:endParaRPr lang="nl-NL"/>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563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AutoShape 2"/>
          <p:cNvSpPr>
            <a:spLocks noChangeArrowheads="1"/>
          </p:cNvSpPr>
          <p:nvPr/>
        </p:nvSpPr>
        <p:spPr bwMode="auto">
          <a:xfrm>
            <a:off x="4073525" y="3805238"/>
            <a:ext cx="485775" cy="976312"/>
          </a:xfrm>
          <a:prstGeom prst="up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nl-NL"/>
          </a:p>
        </p:txBody>
      </p:sp>
      <p:sp>
        <p:nvSpPr>
          <p:cNvPr id="419843" name="AutoShape 3"/>
          <p:cNvSpPr>
            <a:spLocks noChangeAspect="1" noChangeArrowheads="1"/>
          </p:cNvSpPr>
          <p:nvPr/>
        </p:nvSpPr>
        <p:spPr bwMode="auto">
          <a:xfrm>
            <a:off x="8091488" y="3516313"/>
            <a:ext cx="827087" cy="1662112"/>
          </a:xfrm>
          <a:prstGeom prst="downArrow">
            <a:avLst>
              <a:gd name="adj1" fmla="val 50000"/>
              <a:gd name="adj2" fmla="val 50240"/>
            </a:avLst>
          </a:prstGeom>
          <a:solidFill>
            <a:srgbClr val="FF0000"/>
          </a:solidFill>
          <a:ln w="9525">
            <a:solidFill>
              <a:schemeClr val="tx1"/>
            </a:solidFill>
            <a:miter lim="800000"/>
            <a:headEnd/>
            <a:tailEnd/>
          </a:ln>
        </p:spPr>
        <p:txBody>
          <a:bodyPr wrap="none" anchor="ctr"/>
          <a:lstStyle/>
          <a:p>
            <a:endParaRPr lang="nl-NL"/>
          </a:p>
        </p:txBody>
      </p:sp>
      <p:sp>
        <p:nvSpPr>
          <p:cNvPr id="20484" name="Rectangle 4"/>
          <p:cNvSpPr>
            <a:spLocks noGrp="1"/>
          </p:cNvSpPr>
          <p:nvPr>
            <p:ph type="title" idx="4294967295"/>
          </p:nvPr>
        </p:nvSpPr>
        <p:spPr>
          <a:xfrm>
            <a:off x="0" y="274638"/>
            <a:ext cx="8229600" cy="1143000"/>
          </a:xfrm>
        </p:spPr>
        <p:txBody>
          <a:bodyPr/>
          <a:lstStyle/>
          <a:p>
            <a:pPr eaLnBrk="1" hangingPunct="1"/>
            <a:r>
              <a:rPr lang="nl-NL">
                <a:ea typeface="ＭＳ Ｐゴシック" pitchFamily="34" charset="-128"/>
              </a:rPr>
              <a:t>Motivation Paradox</a:t>
            </a:r>
          </a:p>
        </p:txBody>
      </p:sp>
      <p:sp>
        <p:nvSpPr>
          <p:cNvPr id="419845" name="AutoShape 5"/>
          <p:cNvSpPr>
            <a:spLocks noChangeArrowheads="1"/>
          </p:cNvSpPr>
          <p:nvPr/>
        </p:nvSpPr>
        <p:spPr bwMode="auto">
          <a:xfrm>
            <a:off x="4073525" y="1874838"/>
            <a:ext cx="485775" cy="976312"/>
          </a:xfrm>
          <a:prstGeom prst="up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nl-NL"/>
          </a:p>
        </p:txBody>
      </p:sp>
      <p:sp>
        <p:nvSpPr>
          <p:cNvPr id="419846" name="AutoShape 6"/>
          <p:cNvSpPr>
            <a:spLocks noChangeArrowheads="1"/>
          </p:cNvSpPr>
          <p:nvPr/>
        </p:nvSpPr>
        <p:spPr bwMode="auto">
          <a:xfrm>
            <a:off x="8229600" y="1738313"/>
            <a:ext cx="485775" cy="976312"/>
          </a:xfrm>
          <a:prstGeom prst="up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nl-NL"/>
          </a:p>
        </p:txBody>
      </p:sp>
      <p:sp>
        <p:nvSpPr>
          <p:cNvPr id="419847" name="Text Box 7"/>
          <p:cNvSpPr txBox="1">
            <a:spLocks noChangeArrowheads="1"/>
          </p:cNvSpPr>
          <p:nvPr/>
        </p:nvSpPr>
        <p:spPr bwMode="auto">
          <a:xfrm>
            <a:off x="323850" y="1914525"/>
            <a:ext cx="2044700" cy="946150"/>
          </a:xfrm>
          <a:prstGeom prst="rect">
            <a:avLst/>
          </a:prstGeom>
          <a:noFill/>
          <a:ln w="9525">
            <a:noFill/>
            <a:miter lim="800000"/>
            <a:headEnd/>
            <a:tailEnd/>
          </a:ln>
        </p:spPr>
        <p:txBody>
          <a:bodyPr wrap="none">
            <a:spAutoFit/>
          </a:bodyPr>
          <a:lstStyle/>
          <a:p>
            <a:r>
              <a:rPr lang="nl-NL" sz="2800"/>
              <a:t>Classic</a:t>
            </a:r>
          </a:p>
          <a:p>
            <a:r>
              <a:rPr lang="nl-NL" sz="2800"/>
              <a:t>Assumption</a:t>
            </a:r>
          </a:p>
        </p:txBody>
      </p:sp>
      <p:sp>
        <p:nvSpPr>
          <p:cNvPr id="419848" name="Text Box 8"/>
          <p:cNvSpPr txBox="1">
            <a:spLocks noChangeArrowheads="1"/>
          </p:cNvSpPr>
          <p:nvPr/>
        </p:nvSpPr>
        <p:spPr bwMode="auto">
          <a:xfrm>
            <a:off x="5003800" y="2136775"/>
            <a:ext cx="1285875" cy="457200"/>
          </a:xfrm>
          <a:prstGeom prst="rect">
            <a:avLst/>
          </a:prstGeom>
          <a:noFill/>
          <a:ln w="9525">
            <a:noFill/>
            <a:miter lim="800000"/>
            <a:headEnd/>
            <a:tailEnd/>
          </a:ln>
        </p:spPr>
        <p:txBody>
          <a:bodyPr wrap="none">
            <a:spAutoFit/>
          </a:bodyPr>
          <a:lstStyle/>
          <a:p>
            <a:r>
              <a:rPr lang="nl-NL" sz="2400"/>
              <a:t>Distress</a:t>
            </a:r>
          </a:p>
        </p:txBody>
      </p:sp>
      <p:sp>
        <p:nvSpPr>
          <p:cNvPr id="419849" name="Line 9"/>
          <p:cNvSpPr>
            <a:spLocks noChangeShapeType="1"/>
          </p:cNvSpPr>
          <p:nvPr/>
        </p:nvSpPr>
        <p:spPr bwMode="auto">
          <a:xfrm>
            <a:off x="6319838" y="2413000"/>
            <a:ext cx="215900" cy="0"/>
          </a:xfrm>
          <a:prstGeom prst="line">
            <a:avLst/>
          </a:prstGeom>
          <a:noFill/>
          <a:ln w="9525">
            <a:solidFill>
              <a:schemeClr val="tx1"/>
            </a:solidFill>
            <a:round/>
            <a:headEnd type="triangle" w="med" len="med"/>
            <a:tailEnd type="triangle" w="med" len="med"/>
          </a:ln>
        </p:spPr>
        <p:txBody>
          <a:bodyPr/>
          <a:lstStyle/>
          <a:p>
            <a:endParaRPr lang="nl-NL"/>
          </a:p>
        </p:txBody>
      </p:sp>
      <p:sp>
        <p:nvSpPr>
          <p:cNvPr id="419850" name="Text Box 10"/>
          <p:cNvSpPr txBox="1">
            <a:spLocks noChangeArrowheads="1"/>
          </p:cNvSpPr>
          <p:nvPr/>
        </p:nvSpPr>
        <p:spPr bwMode="auto">
          <a:xfrm>
            <a:off x="6654800" y="2136775"/>
            <a:ext cx="1574800" cy="457200"/>
          </a:xfrm>
          <a:prstGeom prst="rect">
            <a:avLst/>
          </a:prstGeom>
          <a:noFill/>
          <a:ln w="9525">
            <a:noFill/>
            <a:miter lim="800000"/>
            <a:headEnd/>
            <a:tailEnd/>
          </a:ln>
        </p:spPr>
        <p:txBody>
          <a:bodyPr wrap="none">
            <a:spAutoFit/>
          </a:bodyPr>
          <a:lstStyle/>
          <a:p>
            <a:r>
              <a:rPr lang="nl-NL" sz="2400"/>
              <a:t>Motivation</a:t>
            </a:r>
          </a:p>
        </p:txBody>
      </p:sp>
      <p:sp>
        <p:nvSpPr>
          <p:cNvPr id="419851" name="Text Box 11"/>
          <p:cNvSpPr txBox="1">
            <a:spLocks noChangeArrowheads="1"/>
          </p:cNvSpPr>
          <p:nvPr/>
        </p:nvSpPr>
        <p:spPr bwMode="auto">
          <a:xfrm>
            <a:off x="2600325" y="2163763"/>
            <a:ext cx="1473200" cy="457200"/>
          </a:xfrm>
          <a:prstGeom prst="rect">
            <a:avLst/>
          </a:prstGeom>
          <a:noFill/>
          <a:ln w="9525">
            <a:noFill/>
            <a:miter lim="800000"/>
            <a:headEnd/>
            <a:tailEnd/>
          </a:ln>
        </p:spPr>
        <p:txBody>
          <a:bodyPr wrap="none">
            <a:spAutoFit/>
          </a:bodyPr>
          <a:lstStyle/>
          <a:p>
            <a:r>
              <a:rPr lang="nl-NL" sz="2400"/>
              <a:t>Problems</a:t>
            </a:r>
          </a:p>
        </p:txBody>
      </p:sp>
      <p:sp>
        <p:nvSpPr>
          <p:cNvPr id="419852" name="Line 12"/>
          <p:cNvSpPr>
            <a:spLocks noChangeShapeType="1"/>
          </p:cNvSpPr>
          <p:nvPr/>
        </p:nvSpPr>
        <p:spPr bwMode="auto">
          <a:xfrm>
            <a:off x="4572000" y="4292600"/>
            <a:ext cx="215900" cy="0"/>
          </a:xfrm>
          <a:prstGeom prst="line">
            <a:avLst/>
          </a:prstGeom>
          <a:noFill/>
          <a:ln w="9525">
            <a:solidFill>
              <a:schemeClr val="tx1"/>
            </a:solidFill>
            <a:round/>
            <a:headEnd type="triangle" w="med" len="med"/>
            <a:tailEnd type="triangle" w="med" len="med"/>
          </a:ln>
        </p:spPr>
        <p:txBody>
          <a:bodyPr/>
          <a:lstStyle/>
          <a:p>
            <a:endParaRPr lang="nl-NL"/>
          </a:p>
        </p:txBody>
      </p:sp>
      <p:sp>
        <p:nvSpPr>
          <p:cNvPr id="419853" name="Text Box 13"/>
          <p:cNvSpPr txBox="1">
            <a:spLocks noChangeArrowheads="1"/>
          </p:cNvSpPr>
          <p:nvPr/>
        </p:nvSpPr>
        <p:spPr bwMode="auto">
          <a:xfrm>
            <a:off x="6654800" y="4003675"/>
            <a:ext cx="1574800" cy="457200"/>
          </a:xfrm>
          <a:prstGeom prst="rect">
            <a:avLst/>
          </a:prstGeom>
          <a:noFill/>
          <a:ln w="9525">
            <a:noFill/>
            <a:miter lim="800000"/>
            <a:headEnd/>
            <a:tailEnd/>
          </a:ln>
        </p:spPr>
        <p:txBody>
          <a:bodyPr wrap="none">
            <a:spAutoFit/>
          </a:bodyPr>
          <a:lstStyle/>
          <a:p>
            <a:r>
              <a:rPr lang="nl-NL" sz="2400"/>
              <a:t>Motivation</a:t>
            </a:r>
          </a:p>
        </p:txBody>
      </p:sp>
      <p:sp>
        <p:nvSpPr>
          <p:cNvPr id="419854" name="Line 14"/>
          <p:cNvSpPr>
            <a:spLocks noChangeShapeType="1"/>
          </p:cNvSpPr>
          <p:nvPr/>
        </p:nvSpPr>
        <p:spPr bwMode="auto">
          <a:xfrm>
            <a:off x="6319838" y="4292600"/>
            <a:ext cx="215900" cy="0"/>
          </a:xfrm>
          <a:prstGeom prst="line">
            <a:avLst/>
          </a:prstGeom>
          <a:noFill/>
          <a:ln w="9525">
            <a:solidFill>
              <a:schemeClr val="tx1"/>
            </a:solidFill>
            <a:round/>
            <a:headEnd type="triangle" w="med" len="med"/>
            <a:tailEnd type="triangle" w="med" len="med"/>
          </a:ln>
        </p:spPr>
        <p:txBody>
          <a:bodyPr/>
          <a:lstStyle/>
          <a:p>
            <a:endParaRPr lang="nl-NL"/>
          </a:p>
        </p:txBody>
      </p:sp>
      <p:sp>
        <p:nvSpPr>
          <p:cNvPr id="419855" name="Text Box 15"/>
          <p:cNvSpPr txBox="1">
            <a:spLocks noChangeArrowheads="1"/>
          </p:cNvSpPr>
          <p:nvPr/>
        </p:nvSpPr>
        <p:spPr bwMode="auto">
          <a:xfrm>
            <a:off x="4787900" y="3636963"/>
            <a:ext cx="1141413" cy="614362"/>
          </a:xfrm>
          <a:prstGeom prst="rect">
            <a:avLst/>
          </a:prstGeom>
          <a:noFill/>
          <a:ln w="9525">
            <a:noFill/>
            <a:miter lim="800000"/>
            <a:headEnd/>
            <a:tailEnd/>
          </a:ln>
        </p:spPr>
        <p:txBody>
          <a:bodyPr>
            <a:spAutoFit/>
          </a:bodyPr>
          <a:lstStyle/>
          <a:p>
            <a:r>
              <a:rPr lang="nl-NL"/>
              <a:t> Insight </a:t>
            </a:r>
            <a:r>
              <a:rPr lang="nl-NL">
                <a:latin typeface="Times New Roman" pitchFamily="18" charset="0"/>
                <a:cs typeface="Times New Roman" pitchFamily="18" charset="0"/>
              </a:rPr>
              <a:t>↓</a:t>
            </a:r>
          </a:p>
          <a:p>
            <a:r>
              <a:rPr lang="nl-NL" sz="1600"/>
              <a:t>   </a:t>
            </a:r>
            <a:endParaRPr lang="ar-SA" sz="1600"/>
          </a:p>
        </p:txBody>
      </p:sp>
      <p:sp>
        <p:nvSpPr>
          <p:cNvPr id="419856" name="Text Box 16"/>
          <p:cNvSpPr txBox="1">
            <a:spLocks noChangeArrowheads="1"/>
          </p:cNvSpPr>
          <p:nvPr/>
        </p:nvSpPr>
        <p:spPr bwMode="auto">
          <a:xfrm>
            <a:off x="2600325" y="4173538"/>
            <a:ext cx="1473200" cy="457200"/>
          </a:xfrm>
          <a:prstGeom prst="rect">
            <a:avLst/>
          </a:prstGeom>
          <a:noFill/>
          <a:ln w="9525">
            <a:noFill/>
            <a:miter lim="800000"/>
            <a:headEnd/>
            <a:tailEnd/>
          </a:ln>
        </p:spPr>
        <p:txBody>
          <a:bodyPr wrap="none">
            <a:spAutoFit/>
          </a:bodyPr>
          <a:lstStyle/>
          <a:p>
            <a:r>
              <a:rPr lang="nl-NL" sz="2400"/>
              <a:t>Problems</a:t>
            </a:r>
          </a:p>
        </p:txBody>
      </p:sp>
      <p:sp>
        <p:nvSpPr>
          <p:cNvPr id="419857" name="Text Box 17"/>
          <p:cNvSpPr txBox="1">
            <a:spLocks noChangeArrowheads="1"/>
          </p:cNvSpPr>
          <p:nvPr/>
        </p:nvSpPr>
        <p:spPr bwMode="auto">
          <a:xfrm>
            <a:off x="323850" y="3805238"/>
            <a:ext cx="2789238" cy="1373187"/>
          </a:xfrm>
          <a:prstGeom prst="rect">
            <a:avLst/>
          </a:prstGeom>
          <a:noFill/>
          <a:ln w="9525">
            <a:noFill/>
            <a:miter lim="800000"/>
            <a:headEnd/>
            <a:tailEnd/>
          </a:ln>
        </p:spPr>
        <p:txBody>
          <a:bodyPr>
            <a:spAutoFit/>
          </a:bodyPr>
          <a:lstStyle/>
          <a:p>
            <a:r>
              <a:rPr lang="nl-NL" sz="2800"/>
              <a:t>Motivation Paradox </a:t>
            </a:r>
          </a:p>
          <a:p>
            <a:r>
              <a:rPr lang="nl-NL" sz="2800"/>
              <a:t>in SMI</a:t>
            </a:r>
          </a:p>
        </p:txBody>
      </p:sp>
      <p:sp>
        <p:nvSpPr>
          <p:cNvPr id="419858" name="Line 18"/>
          <p:cNvSpPr>
            <a:spLocks noChangeShapeType="1"/>
          </p:cNvSpPr>
          <p:nvPr/>
        </p:nvSpPr>
        <p:spPr bwMode="auto">
          <a:xfrm>
            <a:off x="4787900" y="2420938"/>
            <a:ext cx="215900" cy="0"/>
          </a:xfrm>
          <a:prstGeom prst="line">
            <a:avLst/>
          </a:prstGeom>
          <a:noFill/>
          <a:ln w="9525">
            <a:solidFill>
              <a:schemeClr val="tx1"/>
            </a:solidFill>
            <a:round/>
            <a:headEnd type="triangle" w="med" len="med"/>
            <a:tailEnd type="triangle" w="med" len="med"/>
          </a:ln>
        </p:spPr>
        <p:txBody>
          <a:bodyPr/>
          <a:lstStyle/>
          <a:p>
            <a:endParaRPr lang="nl-NL"/>
          </a:p>
        </p:txBody>
      </p:sp>
      <p:sp>
        <p:nvSpPr>
          <p:cNvPr id="19" name="Rechthoek 18"/>
          <p:cNvSpPr>
            <a:spLocks noChangeArrowheads="1"/>
          </p:cNvSpPr>
          <p:nvPr/>
        </p:nvSpPr>
        <p:spPr bwMode="auto">
          <a:xfrm>
            <a:off x="4827588" y="4024313"/>
            <a:ext cx="1492250" cy="646112"/>
          </a:xfrm>
          <a:prstGeom prst="rect">
            <a:avLst/>
          </a:prstGeom>
          <a:noFill/>
          <a:ln w="9525">
            <a:noFill/>
            <a:miter lim="800000"/>
            <a:headEnd/>
            <a:tailEnd/>
          </a:ln>
        </p:spPr>
        <p:txBody>
          <a:bodyPr wrap="none">
            <a:spAutoFit/>
          </a:bodyPr>
          <a:lstStyle/>
          <a:p>
            <a:r>
              <a:rPr lang="nl-NL"/>
              <a:t>Negative</a:t>
            </a:r>
          </a:p>
          <a:p>
            <a:r>
              <a:rPr lang="nl-NL"/>
              <a:t>experiences </a:t>
            </a:r>
          </a:p>
        </p:txBody>
      </p:sp>
      <p:sp>
        <p:nvSpPr>
          <p:cNvPr id="20" name="Rechthoek 19"/>
          <p:cNvSpPr>
            <a:spLocks noChangeArrowheads="1"/>
          </p:cNvSpPr>
          <p:nvPr/>
        </p:nvSpPr>
        <p:spPr bwMode="auto">
          <a:xfrm>
            <a:off x="4827588" y="4670425"/>
            <a:ext cx="1479550" cy="646113"/>
          </a:xfrm>
          <a:prstGeom prst="rect">
            <a:avLst/>
          </a:prstGeom>
          <a:noFill/>
          <a:ln w="9525">
            <a:noFill/>
            <a:miter lim="800000"/>
            <a:headEnd/>
            <a:tailEnd/>
          </a:ln>
        </p:spPr>
        <p:txBody>
          <a:bodyPr wrap="none">
            <a:spAutoFit/>
          </a:bodyPr>
          <a:lstStyle/>
          <a:p>
            <a:r>
              <a:rPr lang="nl-NL"/>
              <a:t>Cognitive </a:t>
            </a:r>
          </a:p>
          <a:p>
            <a:r>
              <a:rPr lang="nl-NL"/>
              <a:t>functioning </a:t>
            </a:r>
            <a:r>
              <a:rPr lang="nl-NL">
                <a:latin typeface="Times New Roman" pitchFamily="18" charset="0"/>
                <a:cs typeface="Times New Roman" pitchFamily="18" charset="0"/>
              </a:rPr>
              <a:t>↓</a:t>
            </a:r>
            <a:endParaRPr lang="nl-NL"/>
          </a:p>
        </p:txBody>
      </p:sp>
      <p:sp>
        <p:nvSpPr>
          <p:cNvPr id="21" name="Tekstvak 20"/>
          <p:cNvSpPr txBox="1"/>
          <p:nvPr/>
        </p:nvSpPr>
        <p:spPr>
          <a:xfrm>
            <a:off x="1187624" y="6237312"/>
            <a:ext cx="2864887" cy="369332"/>
          </a:xfrm>
          <a:prstGeom prst="rect">
            <a:avLst/>
          </a:prstGeom>
          <a:noFill/>
        </p:spPr>
        <p:txBody>
          <a:bodyPr wrap="none" rtlCol="0">
            <a:spAutoFit/>
          </a:bodyPr>
          <a:lstStyle/>
          <a:p>
            <a:r>
              <a:rPr lang="nl-NL" dirty="0"/>
              <a:t>(Mulder et al. SPPE 2013)</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847"/>
                                        </p:tgtEl>
                                        <p:attrNameLst>
                                          <p:attrName>style.visibility</p:attrName>
                                        </p:attrNameLst>
                                      </p:cBhvr>
                                      <p:to>
                                        <p:strVal val="visible"/>
                                      </p:to>
                                    </p:set>
                                    <p:anim calcmode="lin" valueType="num">
                                      <p:cBhvr additive="base">
                                        <p:cTn id="7" dur="500" fill="hold"/>
                                        <p:tgtEl>
                                          <p:spTgt spid="419847"/>
                                        </p:tgtEl>
                                        <p:attrNameLst>
                                          <p:attrName>ppt_x</p:attrName>
                                        </p:attrNameLst>
                                      </p:cBhvr>
                                      <p:tavLst>
                                        <p:tav tm="0">
                                          <p:val>
                                            <p:strVal val="#ppt_x"/>
                                          </p:val>
                                        </p:tav>
                                        <p:tav tm="100000">
                                          <p:val>
                                            <p:strVal val="#ppt_x"/>
                                          </p:val>
                                        </p:tav>
                                      </p:tavLst>
                                    </p:anim>
                                    <p:anim calcmode="lin" valueType="num">
                                      <p:cBhvr additive="base">
                                        <p:cTn id="8" dur="500" fill="hold"/>
                                        <p:tgtEl>
                                          <p:spTgt spid="4198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9851"/>
                                        </p:tgtEl>
                                        <p:attrNameLst>
                                          <p:attrName>style.visibility</p:attrName>
                                        </p:attrNameLst>
                                      </p:cBhvr>
                                      <p:to>
                                        <p:strVal val="visible"/>
                                      </p:to>
                                    </p:set>
                                    <p:anim calcmode="lin" valueType="num">
                                      <p:cBhvr additive="base">
                                        <p:cTn id="13" dur="500" fill="hold"/>
                                        <p:tgtEl>
                                          <p:spTgt spid="419851"/>
                                        </p:tgtEl>
                                        <p:attrNameLst>
                                          <p:attrName>ppt_x</p:attrName>
                                        </p:attrNameLst>
                                      </p:cBhvr>
                                      <p:tavLst>
                                        <p:tav tm="0">
                                          <p:val>
                                            <p:strVal val="#ppt_x"/>
                                          </p:val>
                                        </p:tav>
                                        <p:tav tm="100000">
                                          <p:val>
                                            <p:strVal val="#ppt_x"/>
                                          </p:val>
                                        </p:tav>
                                      </p:tavLst>
                                    </p:anim>
                                    <p:anim calcmode="lin" valueType="num">
                                      <p:cBhvr additive="base">
                                        <p:cTn id="14" dur="500" fill="hold"/>
                                        <p:tgtEl>
                                          <p:spTgt spid="41985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19845"/>
                                        </p:tgtEl>
                                        <p:attrNameLst>
                                          <p:attrName>style.visibility</p:attrName>
                                        </p:attrNameLst>
                                      </p:cBhvr>
                                      <p:to>
                                        <p:strVal val="visible"/>
                                      </p:to>
                                    </p:set>
                                    <p:anim calcmode="lin" valueType="num">
                                      <p:cBhvr additive="base">
                                        <p:cTn id="17" dur="500" fill="hold"/>
                                        <p:tgtEl>
                                          <p:spTgt spid="419845"/>
                                        </p:tgtEl>
                                        <p:attrNameLst>
                                          <p:attrName>ppt_x</p:attrName>
                                        </p:attrNameLst>
                                      </p:cBhvr>
                                      <p:tavLst>
                                        <p:tav tm="0">
                                          <p:val>
                                            <p:strVal val="#ppt_x"/>
                                          </p:val>
                                        </p:tav>
                                        <p:tav tm="100000">
                                          <p:val>
                                            <p:strVal val="#ppt_x"/>
                                          </p:val>
                                        </p:tav>
                                      </p:tavLst>
                                    </p:anim>
                                    <p:anim calcmode="lin" valueType="num">
                                      <p:cBhvr additive="base">
                                        <p:cTn id="18" dur="500" fill="hold"/>
                                        <p:tgtEl>
                                          <p:spTgt spid="41984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19858"/>
                                        </p:tgtEl>
                                        <p:attrNameLst>
                                          <p:attrName>style.visibility</p:attrName>
                                        </p:attrNameLst>
                                      </p:cBhvr>
                                      <p:to>
                                        <p:strVal val="visible"/>
                                      </p:to>
                                    </p:set>
                                    <p:anim calcmode="lin" valueType="num">
                                      <p:cBhvr additive="base">
                                        <p:cTn id="23" dur="500" fill="hold"/>
                                        <p:tgtEl>
                                          <p:spTgt spid="419858"/>
                                        </p:tgtEl>
                                        <p:attrNameLst>
                                          <p:attrName>ppt_x</p:attrName>
                                        </p:attrNameLst>
                                      </p:cBhvr>
                                      <p:tavLst>
                                        <p:tav tm="0">
                                          <p:val>
                                            <p:strVal val="#ppt_x"/>
                                          </p:val>
                                        </p:tav>
                                        <p:tav tm="100000">
                                          <p:val>
                                            <p:strVal val="#ppt_x"/>
                                          </p:val>
                                        </p:tav>
                                      </p:tavLst>
                                    </p:anim>
                                    <p:anim calcmode="lin" valueType="num">
                                      <p:cBhvr additive="base">
                                        <p:cTn id="24" dur="500" fill="hold"/>
                                        <p:tgtEl>
                                          <p:spTgt spid="41985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19848"/>
                                        </p:tgtEl>
                                        <p:attrNameLst>
                                          <p:attrName>style.visibility</p:attrName>
                                        </p:attrNameLst>
                                      </p:cBhvr>
                                      <p:to>
                                        <p:strVal val="visible"/>
                                      </p:to>
                                    </p:set>
                                    <p:anim calcmode="lin" valueType="num">
                                      <p:cBhvr additive="base">
                                        <p:cTn id="29" dur="500" fill="hold"/>
                                        <p:tgtEl>
                                          <p:spTgt spid="419848"/>
                                        </p:tgtEl>
                                        <p:attrNameLst>
                                          <p:attrName>ppt_x</p:attrName>
                                        </p:attrNameLst>
                                      </p:cBhvr>
                                      <p:tavLst>
                                        <p:tav tm="0">
                                          <p:val>
                                            <p:strVal val="#ppt_x"/>
                                          </p:val>
                                        </p:tav>
                                        <p:tav tm="100000">
                                          <p:val>
                                            <p:strVal val="#ppt_x"/>
                                          </p:val>
                                        </p:tav>
                                      </p:tavLst>
                                    </p:anim>
                                    <p:anim calcmode="lin" valueType="num">
                                      <p:cBhvr additive="base">
                                        <p:cTn id="30" dur="500" fill="hold"/>
                                        <p:tgtEl>
                                          <p:spTgt spid="41984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19849"/>
                                        </p:tgtEl>
                                        <p:attrNameLst>
                                          <p:attrName>style.visibility</p:attrName>
                                        </p:attrNameLst>
                                      </p:cBhvr>
                                      <p:to>
                                        <p:strVal val="visible"/>
                                      </p:to>
                                    </p:set>
                                    <p:anim calcmode="lin" valueType="num">
                                      <p:cBhvr additive="base">
                                        <p:cTn id="35" dur="500" fill="hold"/>
                                        <p:tgtEl>
                                          <p:spTgt spid="419849"/>
                                        </p:tgtEl>
                                        <p:attrNameLst>
                                          <p:attrName>ppt_x</p:attrName>
                                        </p:attrNameLst>
                                      </p:cBhvr>
                                      <p:tavLst>
                                        <p:tav tm="0">
                                          <p:val>
                                            <p:strVal val="#ppt_x"/>
                                          </p:val>
                                        </p:tav>
                                        <p:tav tm="100000">
                                          <p:val>
                                            <p:strVal val="#ppt_x"/>
                                          </p:val>
                                        </p:tav>
                                      </p:tavLst>
                                    </p:anim>
                                    <p:anim calcmode="lin" valueType="num">
                                      <p:cBhvr additive="base">
                                        <p:cTn id="36" dur="500" fill="hold"/>
                                        <p:tgtEl>
                                          <p:spTgt spid="41984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19850"/>
                                        </p:tgtEl>
                                        <p:attrNameLst>
                                          <p:attrName>style.visibility</p:attrName>
                                        </p:attrNameLst>
                                      </p:cBhvr>
                                      <p:to>
                                        <p:strVal val="visible"/>
                                      </p:to>
                                    </p:set>
                                    <p:anim calcmode="lin" valueType="num">
                                      <p:cBhvr additive="base">
                                        <p:cTn id="41" dur="500" fill="hold"/>
                                        <p:tgtEl>
                                          <p:spTgt spid="419850"/>
                                        </p:tgtEl>
                                        <p:attrNameLst>
                                          <p:attrName>ppt_x</p:attrName>
                                        </p:attrNameLst>
                                      </p:cBhvr>
                                      <p:tavLst>
                                        <p:tav tm="0">
                                          <p:val>
                                            <p:strVal val="#ppt_x"/>
                                          </p:val>
                                        </p:tav>
                                        <p:tav tm="100000">
                                          <p:val>
                                            <p:strVal val="#ppt_x"/>
                                          </p:val>
                                        </p:tav>
                                      </p:tavLst>
                                    </p:anim>
                                    <p:anim calcmode="lin" valueType="num">
                                      <p:cBhvr additive="base">
                                        <p:cTn id="42" dur="500" fill="hold"/>
                                        <p:tgtEl>
                                          <p:spTgt spid="41985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19846"/>
                                        </p:tgtEl>
                                        <p:attrNameLst>
                                          <p:attrName>style.visibility</p:attrName>
                                        </p:attrNameLst>
                                      </p:cBhvr>
                                      <p:to>
                                        <p:strVal val="visible"/>
                                      </p:to>
                                    </p:set>
                                    <p:anim calcmode="lin" valueType="num">
                                      <p:cBhvr additive="base">
                                        <p:cTn id="45" dur="500" fill="hold"/>
                                        <p:tgtEl>
                                          <p:spTgt spid="419846"/>
                                        </p:tgtEl>
                                        <p:attrNameLst>
                                          <p:attrName>ppt_x</p:attrName>
                                        </p:attrNameLst>
                                      </p:cBhvr>
                                      <p:tavLst>
                                        <p:tav tm="0">
                                          <p:val>
                                            <p:strVal val="#ppt_x"/>
                                          </p:val>
                                        </p:tav>
                                        <p:tav tm="100000">
                                          <p:val>
                                            <p:strVal val="#ppt_x"/>
                                          </p:val>
                                        </p:tav>
                                      </p:tavLst>
                                    </p:anim>
                                    <p:anim calcmode="lin" valueType="num">
                                      <p:cBhvr additive="base">
                                        <p:cTn id="46" dur="500" fill="hold"/>
                                        <p:tgtEl>
                                          <p:spTgt spid="41984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19857"/>
                                        </p:tgtEl>
                                        <p:attrNameLst>
                                          <p:attrName>style.visibility</p:attrName>
                                        </p:attrNameLst>
                                      </p:cBhvr>
                                      <p:to>
                                        <p:strVal val="visible"/>
                                      </p:to>
                                    </p:set>
                                    <p:anim calcmode="lin" valueType="num">
                                      <p:cBhvr additive="base">
                                        <p:cTn id="51" dur="500" fill="hold"/>
                                        <p:tgtEl>
                                          <p:spTgt spid="419857"/>
                                        </p:tgtEl>
                                        <p:attrNameLst>
                                          <p:attrName>ppt_x</p:attrName>
                                        </p:attrNameLst>
                                      </p:cBhvr>
                                      <p:tavLst>
                                        <p:tav tm="0">
                                          <p:val>
                                            <p:strVal val="#ppt_x"/>
                                          </p:val>
                                        </p:tav>
                                        <p:tav tm="100000">
                                          <p:val>
                                            <p:strVal val="#ppt_x"/>
                                          </p:val>
                                        </p:tav>
                                      </p:tavLst>
                                    </p:anim>
                                    <p:anim calcmode="lin" valueType="num">
                                      <p:cBhvr additive="base">
                                        <p:cTn id="52" dur="500" fill="hold"/>
                                        <p:tgtEl>
                                          <p:spTgt spid="41985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419856"/>
                                        </p:tgtEl>
                                        <p:attrNameLst>
                                          <p:attrName>style.visibility</p:attrName>
                                        </p:attrNameLst>
                                      </p:cBhvr>
                                      <p:to>
                                        <p:strVal val="visible"/>
                                      </p:to>
                                    </p:set>
                                    <p:anim calcmode="lin" valueType="num">
                                      <p:cBhvr additive="base">
                                        <p:cTn id="57" dur="500" fill="hold"/>
                                        <p:tgtEl>
                                          <p:spTgt spid="419856"/>
                                        </p:tgtEl>
                                        <p:attrNameLst>
                                          <p:attrName>ppt_x</p:attrName>
                                        </p:attrNameLst>
                                      </p:cBhvr>
                                      <p:tavLst>
                                        <p:tav tm="0">
                                          <p:val>
                                            <p:strVal val="#ppt_x"/>
                                          </p:val>
                                        </p:tav>
                                        <p:tav tm="100000">
                                          <p:val>
                                            <p:strVal val="#ppt_x"/>
                                          </p:val>
                                        </p:tav>
                                      </p:tavLst>
                                    </p:anim>
                                    <p:anim calcmode="lin" valueType="num">
                                      <p:cBhvr additive="base">
                                        <p:cTn id="58" dur="500" fill="hold"/>
                                        <p:tgtEl>
                                          <p:spTgt spid="41985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19842"/>
                                        </p:tgtEl>
                                        <p:attrNameLst>
                                          <p:attrName>style.visibility</p:attrName>
                                        </p:attrNameLst>
                                      </p:cBhvr>
                                      <p:to>
                                        <p:strVal val="visible"/>
                                      </p:to>
                                    </p:set>
                                    <p:anim calcmode="lin" valueType="num">
                                      <p:cBhvr additive="base">
                                        <p:cTn id="61" dur="500" fill="hold"/>
                                        <p:tgtEl>
                                          <p:spTgt spid="419842"/>
                                        </p:tgtEl>
                                        <p:attrNameLst>
                                          <p:attrName>ppt_x</p:attrName>
                                        </p:attrNameLst>
                                      </p:cBhvr>
                                      <p:tavLst>
                                        <p:tav tm="0">
                                          <p:val>
                                            <p:strVal val="#ppt_x"/>
                                          </p:val>
                                        </p:tav>
                                        <p:tav tm="100000">
                                          <p:val>
                                            <p:strVal val="#ppt_x"/>
                                          </p:val>
                                        </p:tav>
                                      </p:tavLst>
                                    </p:anim>
                                    <p:anim calcmode="lin" valueType="num">
                                      <p:cBhvr additive="base">
                                        <p:cTn id="62" dur="500" fill="hold"/>
                                        <p:tgtEl>
                                          <p:spTgt spid="41984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19852"/>
                                        </p:tgtEl>
                                        <p:attrNameLst>
                                          <p:attrName>style.visibility</p:attrName>
                                        </p:attrNameLst>
                                      </p:cBhvr>
                                      <p:to>
                                        <p:strVal val="visible"/>
                                      </p:to>
                                    </p:set>
                                    <p:anim calcmode="lin" valueType="num">
                                      <p:cBhvr additive="base">
                                        <p:cTn id="67" dur="500" fill="hold"/>
                                        <p:tgtEl>
                                          <p:spTgt spid="419852"/>
                                        </p:tgtEl>
                                        <p:attrNameLst>
                                          <p:attrName>ppt_x</p:attrName>
                                        </p:attrNameLst>
                                      </p:cBhvr>
                                      <p:tavLst>
                                        <p:tav tm="0">
                                          <p:val>
                                            <p:strVal val="#ppt_x"/>
                                          </p:val>
                                        </p:tav>
                                        <p:tav tm="100000">
                                          <p:val>
                                            <p:strVal val="#ppt_x"/>
                                          </p:val>
                                        </p:tav>
                                      </p:tavLst>
                                    </p:anim>
                                    <p:anim calcmode="lin" valueType="num">
                                      <p:cBhvr additive="base">
                                        <p:cTn id="68" dur="500" fill="hold"/>
                                        <p:tgtEl>
                                          <p:spTgt spid="41985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19855"/>
                                        </p:tgtEl>
                                        <p:attrNameLst>
                                          <p:attrName>style.visibility</p:attrName>
                                        </p:attrNameLst>
                                      </p:cBhvr>
                                      <p:to>
                                        <p:strVal val="visible"/>
                                      </p:to>
                                    </p:set>
                                    <p:anim calcmode="lin" valueType="num">
                                      <p:cBhvr additive="base">
                                        <p:cTn id="73" dur="500" fill="hold"/>
                                        <p:tgtEl>
                                          <p:spTgt spid="419855"/>
                                        </p:tgtEl>
                                        <p:attrNameLst>
                                          <p:attrName>ppt_x</p:attrName>
                                        </p:attrNameLst>
                                      </p:cBhvr>
                                      <p:tavLst>
                                        <p:tav tm="0">
                                          <p:val>
                                            <p:strVal val="#ppt_x"/>
                                          </p:val>
                                        </p:tav>
                                        <p:tav tm="100000">
                                          <p:val>
                                            <p:strVal val="#ppt_x"/>
                                          </p:val>
                                        </p:tav>
                                      </p:tavLst>
                                    </p:anim>
                                    <p:anim calcmode="lin" valueType="num">
                                      <p:cBhvr additive="base">
                                        <p:cTn id="74" dur="500" fill="hold"/>
                                        <p:tgtEl>
                                          <p:spTgt spid="41985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additive="base">
                                        <p:cTn id="79" dur="500" fill="hold"/>
                                        <p:tgtEl>
                                          <p:spTgt spid="19"/>
                                        </p:tgtEl>
                                        <p:attrNameLst>
                                          <p:attrName>ppt_x</p:attrName>
                                        </p:attrNameLst>
                                      </p:cBhvr>
                                      <p:tavLst>
                                        <p:tav tm="0">
                                          <p:val>
                                            <p:strVal val="#ppt_x"/>
                                          </p:val>
                                        </p:tav>
                                        <p:tav tm="100000">
                                          <p:val>
                                            <p:strVal val="#ppt_x"/>
                                          </p:val>
                                        </p:tav>
                                      </p:tavLst>
                                    </p:anim>
                                    <p:anim calcmode="lin" valueType="num">
                                      <p:cBhvr additive="base">
                                        <p:cTn id="8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fill="hold"/>
                                        <p:tgtEl>
                                          <p:spTgt spid="20"/>
                                        </p:tgtEl>
                                        <p:attrNameLst>
                                          <p:attrName>ppt_x</p:attrName>
                                        </p:attrNameLst>
                                      </p:cBhvr>
                                      <p:tavLst>
                                        <p:tav tm="0">
                                          <p:val>
                                            <p:strVal val="#ppt_x"/>
                                          </p:val>
                                        </p:tav>
                                        <p:tav tm="100000">
                                          <p:val>
                                            <p:strVal val="#ppt_x"/>
                                          </p:val>
                                        </p:tav>
                                      </p:tavLst>
                                    </p:anim>
                                    <p:anim calcmode="lin" valueType="num">
                                      <p:cBhvr additive="base">
                                        <p:cTn id="8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19854"/>
                                        </p:tgtEl>
                                        <p:attrNameLst>
                                          <p:attrName>style.visibility</p:attrName>
                                        </p:attrNameLst>
                                      </p:cBhvr>
                                      <p:to>
                                        <p:strVal val="visible"/>
                                      </p:to>
                                    </p:set>
                                    <p:anim calcmode="lin" valueType="num">
                                      <p:cBhvr additive="base">
                                        <p:cTn id="91" dur="500" fill="hold"/>
                                        <p:tgtEl>
                                          <p:spTgt spid="419854"/>
                                        </p:tgtEl>
                                        <p:attrNameLst>
                                          <p:attrName>ppt_x</p:attrName>
                                        </p:attrNameLst>
                                      </p:cBhvr>
                                      <p:tavLst>
                                        <p:tav tm="0">
                                          <p:val>
                                            <p:strVal val="#ppt_x"/>
                                          </p:val>
                                        </p:tav>
                                        <p:tav tm="100000">
                                          <p:val>
                                            <p:strVal val="#ppt_x"/>
                                          </p:val>
                                        </p:tav>
                                      </p:tavLst>
                                    </p:anim>
                                    <p:anim calcmode="lin" valueType="num">
                                      <p:cBhvr additive="base">
                                        <p:cTn id="92" dur="500" fill="hold"/>
                                        <p:tgtEl>
                                          <p:spTgt spid="419854"/>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419853"/>
                                        </p:tgtEl>
                                        <p:attrNameLst>
                                          <p:attrName>style.visibility</p:attrName>
                                        </p:attrNameLst>
                                      </p:cBhvr>
                                      <p:to>
                                        <p:strVal val="visible"/>
                                      </p:to>
                                    </p:set>
                                    <p:anim calcmode="lin" valueType="num">
                                      <p:cBhvr additive="base">
                                        <p:cTn id="97" dur="500" fill="hold"/>
                                        <p:tgtEl>
                                          <p:spTgt spid="419853"/>
                                        </p:tgtEl>
                                        <p:attrNameLst>
                                          <p:attrName>ppt_x</p:attrName>
                                        </p:attrNameLst>
                                      </p:cBhvr>
                                      <p:tavLst>
                                        <p:tav tm="0">
                                          <p:val>
                                            <p:strVal val="#ppt_x"/>
                                          </p:val>
                                        </p:tav>
                                        <p:tav tm="100000">
                                          <p:val>
                                            <p:strVal val="#ppt_x"/>
                                          </p:val>
                                        </p:tav>
                                      </p:tavLst>
                                    </p:anim>
                                    <p:anim calcmode="lin" valueType="num">
                                      <p:cBhvr additive="base">
                                        <p:cTn id="98" dur="500" fill="hold"/>
                                        <p:tgtEl>
                                          <p:spTgt spid="419853"/>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419843"/>
                                        </p:tgtEl>
                                        <p:attrNameLst>
                                          <p:attrName>style.visibility</p:attrName>
                                        </p:attrNameLst>
                                      </p:cBhvr>
                                      <p:to>
                                        <p:strVal val="visible"/>
                                      </p:to>
                                    </p:set>
                                    <p:anim calcmode="lin" valueType="num">
                                      <p:cBhvr additive="base">
                                        <p:cTn id="101" dur="500" fill="hold"/>
                                        <p:tgtEl>
                                          <p:spTgt spid="419843"/>
                                        </p:tgtEl>
                                        <p:attrNameLst>
                                          <p:attrName>ppt_x</p:attrName>
                                        </p:attrNameLst>
                                      </p:cBhvr>
                                      <p:tavLst>
                                        <p:tav tm="0">
                                          <p:val>
                                            <p:strVal val="#ppt_x"/>
                                          </p:val>
                                        </p:tav>
                                        <p:tav tm="100000">
                                          <p:val>
                                            <p:strVal val="#ppt_x"/>
                                          </p:val>
                                        </p:tav>
                                      </p:tavLst>
                                    </p:anim>
                                    <p:anim calcmode="lin" valueType="num">
                                      <p:cBhvr additive="base">
                                        <p:cTn id="102" dur="500" fill="hold"/>
                                        <p:tgtEl>
                                          <p:spTgt spid="4198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42" grpId="0" animBg="1"/>
      <p:bldP spid="419843" grpId="0" animBg="1"/>
      <p:bldP spid="419845" grpId="0" animBg="1"/>
      <p:bldP spid="419846" grpId="0" animBg="1"/>
      <p:bldP spid="419847" grpId="0"/>
      <p:bldP spid="419848" grpId="0"/>
      <p:bldP spid="419849" grpId="0" animBg="1"/>
      <p:bldP spid="419850" grpId="0"/>
      <p:bldP spid="419851" grpId="0"/>
      <p:bldP spid="419852" grpId="0" animBg="1"/>
      <p:bldP spid="419853" grpId="0"/>
      <p:bldP spid="419854" grpId="0" animBg="1"/>
      <p:bldP spid="419855" grpId="0"/>
      <p:bldP spid="419856" grpId="0"/>
      <p:bldP spid="419857" grpId="0"/>
      <p:bldP spid="419858" grpId="0" animBg="1"/>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p:cNvSpPr>
          <p:nvPr>
            <p:ph type="title"/>
          </p:nvPr>
        </p:nvSpPr>
        <p:spPr>
          <a:xfrm>
            <a:off x="457200" y="260350"/>
            <a:ext cx="8229600" cy="720725"/>
          </a:xfrm>
        </p:spPr>
        <p:txBody>
          <a:bodyPr/>
          <a:lstStyle/>
          <a:p>
            <a:pPr eaLnBrk="1" hangingPunct="1"/>
            <a:r>
              <a:rPr lang="en-US" sz="3600" dirty="0">
                <a:ea typeface="ＭＳ Ｐゴシック" pitchFamily="34" charset="-128"/>
              </a:rPr>
              <a:t>% </a:t>
            </a:r>
            <a:r>
              <a:rPr lang="en-US" sz="3600" dirty="0" err="1">
                <a:ea typeface="ＭＳ Ｐゴシック" pitchFamily="34" charset="-128"/>
              </a:rPr>
              <a:t>Patienten</a:t>
            </a:r>
            <a:r>
              <a:rPr lang="en-US" sz="3600" dirty="0">
                <a:ea typeface="ＭＳ Ｐゴシック" pitchFamily="34" charset="-128"/>
              </a:rPr>
              <a:t> in </a:t>
            </a:r>
            <a:r>
              <a:rPr lang="en-US" sz="3600" dirty="0" err="1">
                <a:ea typeface="ＭＳ Ｐゴシック" pitchFamily="34" charset="-128"/>
              </a:rPr>
              <a:t>precontemplatie</a:t>
            </a:r>
            <a:r>
              <a:rPr lang="en-US" sz="3600" dirty="0">
                <a:ea typeface="ＭＳ Ｐゴシック" pitchFamily="34" charset="-128"/>
              </a:rPr>
              <a:t> </a:t>
            </a:r>
            <a:r>
              <a:rPr lang="en-US" sz="3600" dirty="0" err="1">
                <a:ea typeface="ＭＳ Ｐゴシック" pitchFamily="34" charset="-128"/>
              </a:rPr>
              <a:t>fase</a:t>
            </a:r>
            <a:r>
              <a:rPr lang="en-US" sz="3600" dirty="0">
                <a:ea typeface="ＭＳ Ｐゴシック" pitchFamily="34" charset="-128"/>
              </a:rPr>
              <a:t> </a:t>
            </a:r>
            <a:endParaRPr lang="nl-NL" sz="3600" dirty="0">
              <a:ea typeface="ＭＳ Ｐゴシック" pitchFamily="34" charset="-128"/>
            </a:endParaRPr>
          </a:p>
        </p:txBody>
      </p:sp>
      <p:graphicFrame>
        <p:nvGraphicFramePr>
          <p:cNvPr id="2" name="Object 3"/>
          <p:cNvGraphicFramePr>
            <a:graphicFrameLocks noGrp="1" noChangeAspect="1"/>
          </p:cNvGraphicFramePr>
          <p:nvPr>
            <p:ph idx="1"/>
          </p:nvPr>
        </p:nvGraphicFramePr>
        <p:xfrm>
          <a:off x="69850" y="819150"/>
          <a:ext cx="9023350" cy="59880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Contingency</a:t>
            </a:r>
            <a:r>
              <a:rPr lang="nl-NL" dirty="0"/>
              <a:t> Management in DD </a:t>
            </a:r>
          </a:p>
        </p:txBody>
      </p:sp>
      <p:sp>
        <p:nvSpPr>
          <p:cNvPr id="3" name="Tijdelijke aanduiding voor inhoud 2"/>
          <p:cNvSpPr>
            <a:spLocks noGrp="1"/>
          </p:cNvSpPr>
          <p:nvPr>
            <p:ph idx="1"/>
          </p:nvPr>
        </p:nvSpPr>
        <p:spPr/>
        <p:txBody>
          <a:bodyPr/>
          <a:lstStyle/>
          <a:p>
            <a:r>
              <a:rPr lang="nl-NL" dirty="0" err="1"/>
              <a:t>Review</a:t>
            </a:r>
            <a:r>
              <a:rPr lang="nl-NL" dirty="0"/>
              <a:t> Lek et al. </a:t>
            </a:r>
            <a:r>
              <a:rPr lang="nl-NL" dirty="0" err="1"/>
              <a:t>submitted</a:t>
            </a:r>
            <a:r>
              <a:rPr lang="nl-NL" dirty="0"/>
              <a:t> </a:t>
            </a:r>
          </a:p>
          <a:p>
            <a:r>
              <a:rPr lang="nl-NL" dirty="0"/>
              <a:t>16 studies</a:t>
            </a:r>
          </a:p>
          <a:p>
            <a:r>
              <a:rPr lang="nl-NL" dirty="0" err="1"/>
              <a:t>Positive</a:t>
            </a:r>
            <a:r>
              <a:rPr lang="nl-NL" dirty="0"/>
              <a:t> </a:t>
            </a:r>
            <a:r>
              <a:rPr lang="nl-NL" dirty="0" err="1"/>
              <a:t>effects</a:t>
            </a:r>
            <a:r>
              <a:rPr lang="nl-NL" dirty="0"/>
              <a:t> CM on </a:t>
            </a:r>
            <a:r>
              <a:rPr lang="nl-NL" dirty="0" err="1"/>
              <a:t>reducing</a:t>
            </a:r>
            <a:r>
              <a:rPr lang="nl-NL" dirty="0"/>
              <a:t>  and stopping </a:t>
            </a:r>
            <a:r>
              <a:rPr lang="nl-NL" dirty="0" err="1"/>
              <a:t>using</a:t>
            </a:r>
            <a:r>
              <a:rPr lang="nl-NL" dirty="0"/>
              <a:t> drugs</a:t>
            </a:r>
          </a:p>
          <a:p>
            <a:endParaRPr lang="nl-NL" dirty="0"/>
          </a:p>
          <a:p>
            <a:r>
              <a:rPr lang="nl-NL" dirty="0"/>
              <a:t>No </a:t>
            </a:r>
            <a:r>
              <a:rPr lang="nl-NL" dirty="0" err="1"/>
              <a:t>differences</a:t>
            </a:r>
            <a:r>
              <a:rPr lang="nl-NL" dirty="0"/>
              <a:t> </a:t>
            </a:r>
            <a:r>
              <a:rPr lang="nl-NL" dirty="0" err="1"/>
              <a:t>with</a:t>
            </a:r>
            <a:r>
              <a:rPr lang="nl-NL" dirty="0"/>
              <a:t> respect to type </a:t>
            </a:r>
            <a:r>
              <a:rPr lang="nl-NL" dirty="0" err="1"/>
              <a:t>or</a:t>
            </a:r>
            <a:r>
              <a:rPr lang="nl-NL" dirty="0"/>
              <a:t> </a:t>
            </a:r>
            <a:r>
              <a:rPr lang="nl-NL" dirty="0" err="1"/>
              <a:t>amnount</a:t>
            </a:r>
            <a:r>
              <a:rPr lang="nl-NL" dirty="0"/>
              <a:t> of </a:t>
            </a:r>
            <a:r>
              <a:rPr lang="nl-NL" dirty="0" err="1"/>
              <a:t>rewards</a:t>
            </a:r>
            <a:r>
              <a:rPr lang="nl-NL" dirty="0"/>
              <a:t> </a:t>
            </a: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rp5"/>
          <p:cNvPicPr>
            <a:picLocks noChangeAspect="1" noChangeArrowheads="1"/>
          </p:cNvPicPr>
          <p:nvPr/>
        </p:nvPicPr>
        <p:blipFill>
          <a:blip r:embed="rId2"/>
          <a:srcRect/>
          <a:stretch>
            <a:fillRect/>
          </a:stretch>
        </p:blipFill>
        <p:spPr bwMode="auto">
          <a:xfrm>
            <a:off x="763588" y="0"/>
            <a:ext cx="7523162" cy="6597650"/>
          </a:xfrm>
          <a:prstGeom prst="rect">
            <a:avLst/>
          </a:prstGeom>
          <a:noFill/>
          <a:ln w="9525">
            <a:noFill/>
            <a:miter lim="800000"/>
            <a:headEnd/>
            <a:tailEnd/>
          </a:ln>
        </p:spPr>
      </p:pic>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251521" y="2276872"/>
            <a:ext cx="6840759" cy="4392488"/>
          </a:xfrm>
          <a:prstGeom prst="rect">
            <a:avLst/>
          </a:prstGeom>
          <a:noFill/>
          <a:ln w="9525">
            <a:noFill/>
            <a:miter lim="800000"/>
            <a:headEnd/>
            <a:tailEnd/>
          </a:ln>
        </p:spPr>
      </p:pic>
      <p:pic>
        <p:nvPicPr>
          <p:cNvPr id="4099" name="Picture 3"/>
          <p:cNvPicPr>
            <a:picLocks noChangeAspect="1" noChangeArrowheads="1"/>
          </p:cNvPicPr>
          <p:nvPr/>
        </p:nvPicPr>
        <p:blipFill>
          <a:blip r:embed="rId3"/>
          <a:srcRect/>
          <a:stretch>
            <a:fillRect/>
          </a:stretch>
        </p:blipFill>
        <p:spPr bwMode="auto">
          <a:xfrm>
            <a:off x="467544" y="188640"/>
            <a:ext cx="6115050" cy="2088232"/>
          </a:xfrm>
          <a:prstGeom prst="rect">
            <a:avLst/>
          </a:prstGeom>
          <a:noFill/>
          <a:ln w="9525">
            <a:noFill/>
            <a:miter lim="800000"/>
            <a:headEnd/>
            <a:tailEnd/>
          </a:ln>
        </p:spPr>
      </p:pic>
      <p:pic>
        <p:nvPicPr>
          <p:cNvPr id="4100" name="Picture 4"/>
          <p:cNvPicPr>
            <a:picLocks noChangeAspect="1" noChangeArrowheads="1"/>
          </p:cNvPicPr>
          <p:nvPr/>
        </p:nvPicPr>
        <p:blipFill>
          <a:blip r:embed="rId4"/>
          <a:srcRect/>
          <a:stretch>
            <a:fillRect/>
          </a:stretch>
        </p:blipFill>
        <p:spPr bwMode="auto">
          <a:xfrm>
            <a:off x="6732241" y="188640"/>
            <a:ext cx="2087016" cy="762000"/>
          </a:xfrm>
          <a:prstGeom prst="rect">
            <a:avLst/>
          </a:prstGeom>
          <a:noFill/>
          <a:ln w="9525">
            <a:noFill/>
            <a:miter lim="800000"/>
            <a:headEnd/>
            <a:tailEnd/>
          </a:ln>
        </p:spPr>
      </p:pic>
      <p:pic>
        <p:nvPicPr>
          <p:cNvPr id="4101" name="Picture 5"/>
          <p:cNvPicPr>
            <a:picLocks noChangeAspect="1" noChangeArrowheads="1"/>
          </p:cNvPicPr>
          <p:nvPr/>
        </p:nvPicPr>
        <p:blipFill>
          <a:blip r:embed="rId5"/>
          <a:srcRect/>
          <a:stretch>
            <a:fillRect/>
          </a:stretch>
        </p:blipFill>
        <p:spPr bwMode="auto">
          <a:xfrm>
            <a:off x="6871395" y="1052736"/>
            <a:ext cx="1600200" cy="314325"/>
          </a:xfrm>
          <a:prstGeom prst="rect">
            <a:avLst/>
          </a:prstGeom>
          <a:noFill/>
          <a:ln w="9525">
            <a:noFill/>
            <a:miter lim="800000"/>
            <a:headEnd/>
            <a:tailEnd/>
          </a:ln>
        </p:spPr>
      </p:pic>
      <p:pic>
        <p:nvPicPr>
          <p:cNvPr id="1026" name="Picture 2"/>
          <p:cNvPicPr>
            <a:picLocks noChangeAspect="1" noChangeArrowheads="1"/>
          </p:cNvPicPr>
          <p:nvPr/>
        </p:nvPicPr>
        <p:blipFill>
          <a:blip r:embed="rId6"/>
          <a:srcRect/>
          <a:stretch>
            <a:fillRect/>
          </a:stretch>
        </p:blipFill>
        <p:spPr bwMode="auto">
          <a:xfrm>
            <a:off x="6732241" y="3429000"/>
            <a:ext cx="2546598" cy="1357114"/>
          </a:xfrm>
          <a:prstGeom prst="rect">
            <a:avLst/>
          </a:prstGeom>
          <a:noFill/>
          <a:ln w="9525">
            <a:noFill/>
            <a:miter lim="800000"/>
            <a:headEnd/>
            <a:tailEnd/>
          </a:ln>
        </p:spPr>
      </p:pic>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endParaRPr lang="nl-NL"/>
          </a:p>
        </p:txBody>
      </p:sp>
      <p:pic>
        <p:nvPicPr>
          <p:cNvPr id="35843" name="Picture 4" descr="beer_research"/>
          <p:cNvPicPr>
            <a:picLocks noGrp="1" noChangeAspect="1" noChangeArrowheads="1"/>
          </p:cNvPicPr>
          <p:nvPr>
            <p:ph type="body" idx="1"/>
          </p:nvPr>
        </p:nvPicPr>
        <p:blipFill>
          <a:blip r:embed="rId3"/>
          <a:srcRect/>
          <a:stretch>
            <a:fillRect/>
          </a:stretch>
        </p:blipFill>
        <p:spPr>
          <a:xfrm>
            <a:off x="457200" y="1219200"/>
            <a:ext cx="8229600" cy="4648200"/>
          </a:xfrm>
          <a:noFill/>
        </p:spPr>
      </p:pic>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a:xfrm>
            <a:off x="395288" y="333375"/>
            <a:ext cx="6705600" cy="609600"/>
          </a:xfrm>
        </p:spPr>
        <p:txBody>
          <a:bodyPr/>
          <a:lstStyle/>
          <a:p>
            <a:pPr eaLnBrk="1" hangingPunct="1"/>
            <a:r>
              <a:rPr lang="en-US" dirty="0">
                <a:ea typeface="ＭＳ Ｐゴシック" pitchFamily="34" charset="-128"/>
              </a:rPr>
              <a:t>M4M </a:t>
            </a:r>
          </a:p>
        </p:txBody>
      </p:sp>
      <p:pic>
        <p:nvPicPr>
          <p:cNvPr id="151556" name="Picture 4" descr="bribe"/>
          <p:cNvPicPr>
            <a:picLocks noChangeAspect="1" noChangeArrowheads="1"/>
          </p:cNvPicPr>
          <p:nvPr/>
        </p:nvPicPr>
        <p:blipFill>
          <a:blip r:embed="rId2"/>
          <a:srcRect/>
          <a:stretch>
            <a:fillRect/>
          </a:stretch>
        </p:blipFill>
        <p:spPr bwMode="auto">
          <a:xfrm>
            <a:off x="4356100" y="4292600"/>
            <a:ext cx="2159000" cy="2159000"/>
          </a:xfrm>
          <a:prstGeom prst="rect">
            <a:avLst/>
          </a:prstGeom>
          <a:noFill/>
          <a:ln w="9525">
            <a:noFill/>
            <a:miter lim="800000"/>
            <a:headEnd/>
            <a:tailEnd/>
          </a:ln>
        </p:spPr>
      </p:pic>
      <p:pic>
        <p:nvPicPr>
          <p:cNvPr id="151558" name="Picture 6" descr="bribe"/>
          <p:cNvPicPr>
            <a:picLocks noChangeAspect="1" noChangeArrowheads="1"/>
          </p:cNvPicPr>
          <p:nvPr/>
        </p:nvPicPr>
        <p:blipFill>
          <a:blip r:embed="rId2"/>
          <a:srcRect/>
          <a:stretch>
            <a:fillRect/>
          </a:stretch>
        </p:blipFill>
        <p:spPr bwMode="auto">
          <a:xfrm>
            <a:off x="5148263" y="1268413"/>
            <a:ext cx="2159000" cy="2159000"/>
          </a:xfrm>
          <a:prstGeom prst="rect">
            <a:avLst/>
          </a:prstGeom>
          <a:noFill/>
          <a:ln w="9525">
            <a:noFill/>
            <a:miter lim="800000"/>
            <a:headEnd/>
            <a:tailEnd/>
          </a:ln>
        </p:spPr>
      </p:pic>
      <p:pic>
        <p:nvPicPr>
          <p:cNvPr id="151559" name="Picture 7" descr="bribe"/>
          <p:cNvPicPr>
            <a:picLocks noChangeAspect="1" noChangeArrowheads="1"/>
          </p:cNvPicPr>
          <p:nvPr/>
        </p:nvPicPr>
        <p:blipFill>
          <a:blip r:embed="rId2"/>
          <a:srcRect/>
          <a:stretch>
            <a:fillRect/>
          </a:stretch>
        </p:blipFill>
        <p:spPr bwMode="auto">
          <a:xfrm>
            <a:off x="1042988" y="4508500"/>
            <a:ext cx="2159000" cy="2159000"/>
          </a:xfrm>
          <a:prstGeom prst="rect">
            <a:avLst/>
          </a:prstGeom>
          <a:noFill/>
          <a:ln w="9525">
            <a:noFill/>
            <a:miter lim="800000"/>
            <a:headEnd/>
            <a:tailEnd/>
          </a:ln>
        </p:spPr>
      </p:pic>
      <p:pic>
        <p:nvPicPr>
          <p:cNvPr id="88070" name="Picture 9" descr="injectie bil"/>
          <p:cNvPicPr>
            <a:picLocks noChangeAspect="1" noChangeArrowheads="1"/>
          </p:cNvPicPr>
          <p:nvPr/>
        </p:nvPicPr>
        <p:blipFill>
          <a:blip r:embed="rId3"/>
          <a:srcRect/>
          <a:stretch>
            <a:fillRect/>
          </a:stretch>
        </p:blipFill>
        <p:spPr bwMode="auto">
          <a:xfrm>
            <a:off x="2986088" y="2708275"/>
            <a:ext cx="2692400" cy="2020888"/>
          </a:xfrm>
          <a:prstGeom prst="rect">
            <a:avLst/>
          </a:prstGeom>
          <a:noFill/>
          <a:ln w="9525">
            <a:noFill/>
            <a:miter lim="800000"/>
            <a:headEnd/>
            <a:tailEnd/>
          </a:ln>
        </p:spPr>
      </p:pic>
      <p:pic>
        <p:nvPicPr>
          <p:cNvPr id="151562" name="Picture 10" descr="bribe"/>
          <p:cNvPicPr>
            <a:picLocks noChangeAspect="1" noChangeArrowheads="1"/>
          </p:cNvPicPr>
          <p:nvPr/>
        </p:nvPicPr>
        <p:blipFill>
          <a:blip r:embed="rId2"/>
          <a:srcRect/>
          <a:stretch>
            <a:fillRect/>
          </a:stretch>
        </p:blipFill>
        <p:spPr bwMode="auto">
          <a:xfrm>
            <a:off x="1187450" y="1484313"/>
            <a:ext cx="2159000" cy="2159000"/>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51556"/>
                                        </p:tgtEl>
                                        <p:attrNameLst>
                                          <p:attrName>style.visibility</p:attrName>
                                        </p:attrNameLst>
                                      </p:cBhvr>
                                      <p:to>
                                        <p:strVal val="visible"/>
                                      </p:to>
                                    </p:set>
                                    <p:anim calcmode="lin" valueType="num">
                                      <p:cBhvr>
                                        <p:cTn id="7" dur="500" fill="hold"/>
                                        <p:tgtEl>
                                          <p:spTgt spid="151556"/>
                                        </p:tgtEl>
                                        <p:attrNameLst>
                                          <p:attrName>ppt_w</p:attrName>
                                        </p:attrNameLst>
                                      </p:cBhvr>
                                      <p:tavLst>
                                        <p:tav tm="0">
                                          <p:val>
                                            <p:fltVal val="0"/>
                                          </p:val>
                                        </p:tav>
                                        <p:tav tm="100000">
                                          <p:val>
                                            <p:strVal val="#ppt_w"/>
                                          </p:val>
                                        </p:tav>
                                      </p:tavLst>
                                    </p:anim>
                                    <p:anim calcmode="lin" valueType="num">
                                      <p:cBhvr>
                                        <p:cTn id="8" dur="500" fill="hold"/>
                                        <p:tgtEl>
                                          <p:spTgt spid="151556"/>
                                        </p:tgtEl>
                                        <p:attrNameLst>
                                          <p:attrName>ppt_h</p:attrName>
                                        </p:attrNameLst>
                                      </p:cBhvr>
                                      <p:tavLst>
                                        <p:tav tm="0">
                                          <p:val>
                                            <p:fltVal val="0"/>
                                          </p:val>
                                        </p:tav>
                                        <p:tav tm="100000">
                                          <p:val>
                                            <p:strVal val="#ppt_h"/>
                                          </p:val>
                                        </p:tav>
                                      </p:tavLst>
                                    </p:anim>
                                    <p:animEffect transition="in" filter="fade">
                                      <p:cBhvr>
                                        <p:cTn id="9" dur="500"/>
                                        <p:tgtEl>
                                          <p:spTgt spid="151556"/>
                                        </p:tgtEl>
                                      </p:cBhvr>
                                    </p:animEffect>
                                  </p:childTnLst>
                                </p:cTn>
                              </p:par>
                            </p:childTnLst>
                          </p:cTn>
                        </p:par>
                        <p:par>
                          <p:cTn id="10" fill="hold">
                            <p:stCondLst>
                              <p:cond delay="500"/>
                            </p:stCondLst>
                            <p:childTnLst>
                              <p:par>
                                <p:cTn id="11" presetID="2" presetClass="entr" presetSubtype="12" fill="hold" nodeType="afterEffect">
                                  <p:stCondLst>
                                    <p:cond delay="0"/>
                                  </p:stCondLst>
                                  <p:childTnLst>
                                    <p:set>
                                      <p:cBhvr>
                                        <p:cTn id="12" dur="1" fill="hold">
                                          <p:stCondLst>
                                            <p:cond delay="0"/>
                                          </p:stCondLst>
                                        </p:cTn>
                                        <p:tgtEl>
                                          <p:spTgt spid="151558"/>
                                        </p:tgtEl>
                                        <p:attrNameLst>
                                          <p:attrName>style.visibility</p:attrName>
                                        </p:attrNameLst>
                                      </p:cBhvr>
                                      <p:to>
                                        <p:strVal val="visible"/>
                                      </p:to>
                                    </p:set>
                                    <p:anim calcmode="lin" valueType="num">
                                      <p:cBhvr additive="base">
                                        <p:cTn id="13" dur="500" fill="hold"/>
                                        <p:tgtEl>
                                          <p:spTgt spid="151558"/>
                                        </p:tgtEl>
                                        <p:attrNameLst>
                                          <p:attrName>ppt_x</p:attrName>
                                        </p:attrNameLst>
                                      </p:cBhvr>
                                      <p:tavLst>
                                        <p:tav tm="0">
                                          <p:val>
                                            <p:strVal val="0-#ppt_w/2"/>
                                          </p:val>
                                        </p:tav>
                                        <p:tav tm="100000">
                                          <p:val>
                                            <p:strVal val="#ppt_x"/>
                                          </p:val>
                                        </p:tav>
                                      </p:tavLst>
                                    </p:anim>
                                    <p:anim calcmode="lin" valueType="num">
                                      <p:cBhvr additive="base">
                                        <p:cTn id="14" dur="500" fill="hold"/>
                                        <p:tgtEl>
                                          <p:spTgt spid="151558"/>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1" presetClass="entr" presetSubtype="3" fill="hold" nodeType="afterEffect">
                                  <p:stCondLst>
                                    <p:cond delay="0"/>
                                  </p:stCondLst>
                                  <p:childTnLst>
                                    <p:set>
                                      <p:cBhvr>
                                        <p:cTn id="17" dur="1" fill="hold">
                                          <p:stCondLst>
                                            <p:cond delay="0"/>
                                          </p:stCondLst>
                                        </p:cTn>
                                        <p:tgtEl>
                                          <p:spTgt spid="151559"/>
                                        </p:tgtEl>
                                        <p:attrNameLst>
                                          <p:attrName>style.visibility</p:attrName>
                                        </p:attrNameLst>
                                      </p:cBhvr>
                                      <p:to>
                                        <p:strVal val="visible"/>
                                      </p:to>
                                    </p:set>
                                    <p:animEffect transition="in" filter="wheel(3)">
                                      <p:cBhvr>
                                        <p:cTn id="18" dur="500"/>
                                        <p:tgtEl>
                                          <p:spTgt spid="151559"/>
                                        </p:tgtEl>
                                      </p:cBhvr>
                                    </p:animEffect>
                                  </p:childTnLst>
                                </p:cTn>
                              </p:par>
                            </p:childTnLst>
                          </p:cTn>
                        </p:par>
                        <p:par>
                          <p:cTn id="19" fill="hold">
                            <p:stCondLst>
                              <p:cond delay="1500"/>
                            </p:stCondLst>
                            <p:childTnLst>
                              <p:par>
                                <p:cTn id="20" presetID="2" presetClass="entr" presetSubtype="6" fill="hold" nodeType="afterEffect">
                                  <p:stCondLst>
                                    <p:cond delay="0"/>
                                  </p:stCondLst>
                                  <p:childTnLst>
                                    <p:set>
                                      <p:cBhvr>
                                        <p:cTn id="21" dur="1" fill="hold">
                                          <p:stCondLst>
                                            <p:cond delay="0"/>
                                          </p:stCondLst>
                                        </p:cTn>
                                        <p:tgtEl>
                                          <p:spTgt spid="151562"/>
                                        </p:tgtEl>
                                        <p:attrNameLst>
                                          <p:attrName>style.visibility</p:attrName>
                                        </p:attrNameLst>
                                      </p:cBhvr>
                                      <p:to>
                                        <p:strVal val="visible"/>
                                      </p:to>
                                    </p:set>
                                    <p:anim calcmode="lin" valueType="num">
                                      <p:cBhvr additive="base">
                                        <p:cTn id="22" dur="500" fill="hold"/>
                                        <p:tgtEl>
                                          <p:spTgt spid="151562"/>
                                        </p:tgtEl>
                                        <p:attrNameLst>
                                          <p:attrName>ppt_x</p:attrName>
                                        </p:attrNameLst>
                                      </p:cBhvr>
                                      <p:tavLst>
                                        <p:tav tm="0">
                                          <p:val>
                                            <p:strVal val="1+#ppt_w/2"/>
                                          </p:val>
                                        </p:tav>
                                        <p:tav tm="100000">
                                          <p:val>
                                            <p:strVal val="#ppt_x"/>
                                          </p:val>
                                        </p:tav>
                                      </p:tavLst>
                                    </p:anim>
                                    <p:anim calcmode="lin" valueType="num">
                                      <p:cBhvr additive="base">
                                        <p:cTn id="23" dur="500" fill="hold"/>
                                        <p:tgtEl>
                                          <p:spTgt spid="1515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3"/>
          <p:cNvSpPr>
            <a:spLocks noGrp="1"/>
          </p:cNvSpPr>
          <p:nvPr>
            <p:ph type="title"/>
          </p:nvPr>
        </p:nvSpPr>
        <p:spPr>
          <a:xfrm>
            <a:off x="971600" y="500380"/>
            <a:ext cx="7131050" cy="508000"/>
          </a:xfrm>
        </p:spPr>
        <p:txBody>
          <a:bodyPr/>
          <a:lstStyle/>
          <a:p>
            <a:r>
              <a:rPr lang="nl-NL" altLang="en-US" sz="2800" dirty="0">
                <a:solidFill>
                  <a:schemeClr val="tx1"/>
                </a:solidFill>
                <a:ea typeface="ＭＳ Ｐゴシック" pitchFamily="34" charset="-128"/>
              </a:rPr>
              <a:t>% Acceptatie depot </a:t>
            </a:r>
          </a:p>
        </p:txBody>
      </p:sp>
      <p:sp>
        <p:nvSpPr>
          <p:cNvPr id="28675" name="TextBox 1"/>
          <p:cNvSpPr txBox="1">
            <a:spLocks noChangeArrowheads="1"/>
          </p:cNvSpPr>
          <p:nvPr/>
        </p:nvSpPr>
        <p:spPr bwMode="auto">
          <a:xfrm>
            <a:off x="3217863" y="-17463"/>
            <a:ext cx="3521075" cy="585788"/>
          </a:xfrm>
          <a:prstGeom prst="rect">
            <a:avLst/>
          </a:prstGeom>
          <a:noFill/>
          <a:ln w="9525">
            <a:noFill/>
            <a:miter lim="800000"/>
            <a:headEnd/>
            <a:tailEnd/>
          </a:ln>
        </p:spPr>
        <p:txBody>
          <a:bodyPr>
            <a:spAutoFit/>
          </a:bodyPr>
          <a:lstStyle/>
          <a:p>
            <a:r>
              <a:rPr lang="nl-NL" altLang="en-US" i="1">
                <a:solidFill>
                  <a:schemeClr val="tx2"/>
                </a:solidFill>
              </a:rPr>
              <a:t>Results</a:t>
            </a:r>
            <a:endParaRPr lang="en-US" altLang="en-US" i="1">
              <a:solidFill>
                <a:schemeClr val="tx2"/>
              </a:solidFill>
            </a:endParaRPr>
          </a:p>
        </p:txBody>
      </p:sp>
      <p:cxnSp>
        <p:nvCxnSpPr>
          <p:cNvPr id="28676" name="Straight Connector 3"/>
          <p:cNvCxnSpPr>
            <a:cxnSpLocks noChangeShapeType="1"/>
          </p:cNvCxnSpPr>
          <p:nvPr/>
        </p:nvCxnSpPr>
        <p:spPr bwMode="auto">
          <a:xfrm flipH="1">
            <a:off x="4751388" y="1385888"/>
            <a:ext cx="19050" cy="4024312"/>
          </a:xfrm>
          <a:prstGeom prst="line">
            <a:avLst/>
          </a:prstGeom>
          <a:noFill/>
          <a:ln w="25400">
            <a:solidFill>
              <a:srgbClr val="FF0000"/>
            </a:solidFill>
            <a:prstDash val="sysDash"/>
            <a:round/>
            <a:headEnd type="oval" w="med" len="med"/>
            <a:tailEnd type="oval" w="med" len="med"/>
          </a:ln>
        </p:spPr>
      </p:cxnSp>
      <p:graphicFrame>
        <p:nvGraphicFramePr>
          <p:cNvPr id="8" name="Chart 7"/>
          <p:cNvGraphicFramePr>
            <a:graphicFrameLocks/>
          </p:cNvGraphicFramePr>
          <p:nvPr/>
        </p:nvGraphicFramePr>
        <p:xfrm>
          <a:off x="813533" y="1199197"/>
          <a:ext cx="6989975" cy="4691063"/>
        </p:xfrm>
        <a:graphic>
          <a:graphicData uri="http://schemas.openxmlformats.org/drawingml/2006/chart">
            <c:chart xmlns:c="http://schemas.openxmlformats.org/drawingml/2006/chart" xmlns:r="http://schemas.openxmlformats.org/officeDocument/2006/relationships" r:id="rId3"/>
          </a:graphicData>
        </a:graphic>
      </p:graphicFrame>
      <p:sp>
        <p:nvSpPr>
          <p:cNvPr id="28678" name="Rectangle 1"/>
          <p:cNvSpPr>
            <a:spLocks noChangeArrowheads="1"/>
          </p:cNvSpPr>
          <p:nvPr/>
        </p:nvSpPr>
        <p:spPr bwMode="auto">
          <a:xfrm>
            <a:off x="144463" y="5821363"/>
            <a:ext cx="8999537" cy="944562"/>
          </a:xfrm>
          <a:prstGeom prst="rect">
            <a:avLst/>
          </a:prstGeom>
          <a:solidFill>
            <a:schemeClr val="bg1"/>
          </a:solidFill>
          <a:ln w="9525" algn="ctr">
            <a:noFill/>
            <a:round/>
            <a:headEnd/>
            <a:tailEnd/>
          </a:ln>
        </p:spPr>
        <p:txBody>
          <a:bodyPr/>
          <a:lstStyle/>
          <a:p>
            <a:endParaRPr lang="en-US" altLang="en-US"/>
          </a:p>
        </p:txBody>
      </p:sp>
      <p:sp>
        <p:nvSpPr>
          <p:cNvPr id="28679" name="Rectangle 2"/>
          <p:cNvSpPr>
            <a:spLocks noChangeArrowheads="1"/>
          </p:cNvSpPr>
          <p:nvPr/>
        </p:nvSpPr>
        <p:spPr bwMode="auto">
          <a:xfrm>
            <a:off x="7718425" y="1196975"/>
            <a:ext cx="1485900" cy="4845050"/>
          </a:xfrm>
          <a:prstGeom prst="rect">
            <a:avLst/>
          </a:prstGeom>
          <a:solidFill>
            <a:schemeClr val="bg1"/>
          </a:solidFill>
          <a:ln w="9525" algn="ctr">
            <a:noFill/>
            <a:round/>
            <a:headEnd/>
            <a:tailEnd/>
          </a:ln>
        </p:spPr>
        <p:txBody>
          <a:bodyPr/>
          <a:lstStyle/>
          <a:p>
            <a:endParaRPr lang="en-US" altLang="en-US"/>
          </a:p>
        </p:txBody>
      </p:sp>
      <p:sp>
        <p:nvSpPr>
          <p:cNvPr id="28680" name="Rounded Rectangle 3"/>
          <p:cNvSpPr>
            <a:spLocks noChangeArrowheads="1"/>
          </p:cNvSpPr>
          <p:nvPr/>
        </p:nvSpPr>
        <p:spPr bwMode="auto">
          <a:xfrm>
            <a:off x="647700" y="1981200"/>
            <a:ext cx="220663" cy="1417638"/>
          </a:xfrm>
          <a:prstGeom prst="roundRect">
            <a:avLst>
              <a:gd name="adj" fmla="val 16667"/>
            </a:avLst>
          </a:prstGeom>
          <a:solidFill>
            <a:schemeClr val="bg1"/>
          </a:solidFill>
          <a:ln w="9525" algn="ctr">
            <a:noFill/>
            <a:round/>
            <a:headEnd/>
            <a:tailEnd/>
          </a:ln>
        </p:spPr>
        <p:txBody>
          <a:bodyPr/>
          <a:lstStyle/>
          <a:p>
            <a:endParaRPr lang="en-US" altLang="en-US"/>
          </a:p>
        </p:txBody>
      </p:sp>
      <p:cxnSp>
        <p:nvCxnSpPr>
          <p:cNvPr id="9" name="Straight Connector 3"/>
          <p:cNvCxnSpPr>
            <a:cxnSpLocks noChangeShapeType="1"/>
          </p:cNvCxnSpPr>
          <p:nvPr/>
        </p:nvCxnSpPr>
        <p:spPr bwMode="auto">
          <a:xfrm flipH="1">
            <a:off x="4217988" y="1325563"/>
            <a:ext cx="19050" cy="4214812"/>
          </a:xfrm>
          <a:prstGeom prst="line">
            <a:avLst/>
          </a:prstGeom>
          <a:noFill/>
          <a:ln w="25400">
            <a:solidFill>
              <a:srgbClr val="FF0000"/>
            </a:solidFill>
            <a:prstDash val="sysDash"/>
            <a:round/>
            <a:headEnd type="oval" w="med" len="med"/>
            <a:tailEnd type="oval" w="med" len="med"/>
          </a:ln>
        </p:spPr>
      </p:cxn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p:cNvPicPr>
            <a:picLocks noChangeAspect="1" noChangeArrowheads="1"/>
          </p:cNvPicPr>
          <p:nvPr/>
        </p:nvPicPr>
        <p:blipFill>
          <a:blip r:embed="rId2"/>
          <a:srcRect/>
          <a:stretch>
            <a:fillRect/>
          </a:stretch>
        </p:blipFill>
        <p:spPr bwMode="auto">
          <a:xfrm>
            <a:off x="539553" y="116632"/>
            <a:ext cx="7632848" cy="5328592"/>
          </a:xfrm>
          <a:prstGeom prst="rect">
            <a:avLst/>
          </a:prstGeom>
          <a:noFill/>
          <a:ln w="9525">
            <a:noFill/>
            <a:miter lim="800000"/>
            <a:headEnd/>
            <a:tailEnd/>
          </a:ln>
        </p:spPr>
      </p:pic>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581025" y="1576388"/>
            <a:ext cx="6781800" cy="2009775"/>
          </a:xfrm>
          <a:prstGeom prst="rect">
            <a:avLst/>
          </a:prstGeom>
          <a:noFill/>
          <a:ln w="9525">
            <a:noFill/>
            <a:miter lim="800000"/>
            <a:headEnd/>
            <a:tailEnd/>
          </a:ln>
        </p:spPr>
      </p:pic>
      <p:pic>
        <p:nvPicPr>
          <p:cNvPr id="2052" name="Picture 4"/>
          <p:cNvPicPr>
            <a:picLocks noChangeAspect="1" noChangeArrowheads="1"/>
          </p:cNvPicPr>
          <p:nvPr/>
        </p:nvPicPr>
        <p:blipFill>
          <a:blip r:embed="rId3"/>
          <a:srcRect/>
          <a:stretch>
            <a:fillRect/>
          </a:stretch>
        </p:blipFill>
        <p:spPr bwMode="auto">
          <a:xfrm>
            <a:off x="2828924" y="466725"/>
            <a:ext cx="5153025" cy="652463"/>
          </a:xfrm>
          <a:prstGeom prst="rect">
            <a:avLst/>
          </a:prstGeom>
          <a:noFill/>
          <a:ln w="9525">
            <a:noFill/>
            <a:miter lim="800000"/>
            <a:headEnd/>
            <a:tailEnd/>
          </a:ln>
        </p:spPr>
      </p:pic>
      <p:pic>
        <p:nvPicPr>
          <p:cNvPr id="2053" name="Picture 5"/>
          <p:cNvPicPr>
            <a:picLocks noChangeAspect="1" noChangeArrowheads="1"/>
          </p:cNvPicPr>
          <p:nvPr/>
        </p:nvPicPr>
        <p:blipFill>
          <a:blip r:embed="rId4"/>
          <a:srcRect/>
          <a:stretch>
            <a:fillRect/>
          </a:stretch>
        </p:blipFill>
        <p:spPr bwMode="auto">
          <a:xfrm>
            <a:off x="342900" y="4067174"/>
            <a:ext cx="8029575" cy="1590675"/>
          </a:xfrm>
          <a:prstGeom prst="rect">
            <a:avLst/>
          </a:prstGeom>
          <a:noFill/>
          <a:ln w="9525">
            <a:noFill/>
            <a:miter lim="800000"/>
            <a:headEnd/>
            <a:tailEnd/>
          </a:ln>
        </p:spPr>
      </p:pic>
    </p:spTree>
    <p:extLst>
      <p:ext uri="{BB962C8B-B14F-4D97-AF65-F5344CB8AC3E}">
        <p14:creationId xmlns:p14="http://schemas.microsoft.com/office/powerpoint/2010/main" val="408007996"/>
      </p:ext>
    </p:extLst>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07F7D0C-01CC-8E35-1B35-758D7AD6FEFE}"/>
              </a:ext>
            </a:extLst>
          </p:cNvPr>
          <p:cNvPicPr>
            <a:picLocks noChangeAspect="1"/>
          </p:cNvPicPr>
          <p:nvPr/>
        </p:nvPicPr>
        <p:blipFill>
          <a:blip r:embed="rId2"/>
          <a:stretch>
            <a:fillRect/>
          </a:stretch>
        </p:blipFill>
        <p:spPr>
          <a:xfrm>
            <a:off x="90488" y="258330"/>
            <a:ext cx="8963025" cy="6341340"/>
          </a:xfrm>
          <a:prstGeom prst="rect">
            <a:avLst/>
          </a:prstGeom>
          <a:noFill/>
        </p:spPr>
      </p:pic>
    </p:spTree>
    <p:extLst>
      <p:ext uri="{BB962C8B-B14F-4D97-AF65-F5344CB8AC3E}">
        <p14:creationId xmlns:p14="http://schemas.microsoft.com/office/powerpoint/2010/main" val="4010912245"/>
      </p:ext>
    </p:extLst>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0" y="274638"/>
            <a:ext cx="8229600" cy="1143000"/>
          </a:xfrm>
        </p:spPr>
        <p:txBody>
          <a:bodyPr/>
          <a:lstStyle/>
          <a:p>
            <a:endParaRPr lang="nl-NL" dirty="0"/>
          </a:p>
        </p:txBody>
      </p:sp>
      <p:pic>
        <p:nvPicPr>
          <p:cNvPr id="6" name="Afbeelding 5" descr="aanbellen-bij-flat-ogzze6w276mknm06rgvrao1vftc5zjny7y5zfk6ec8.jpg"/>
          <p:cNvPicPr>
            <a:picLocks noChangeAspect="1"/>
          </p:cNvPicPr>
          <p:nvPr/>
        </p:nvPicPr>
        <p:blipFill>
          <a:blip r:embed="rId2"/>
          <a:stretch>
            <a:fillRect/>
          </a:stretch>
        </p:blipFill>
        <p:spPr>
          <a:xfrm>
            <a:off x="522514" y="664029"/>
            <a:ext cx="4641189" cy="5704113"/>
          </a:xfrm>
          <a:prstGeom prst="rect">
            <a:avLst/>
          </a:prstGeom>
        </p:spPr>
      </p:pic>
      <p:sp>
        <p:nvSpPr>
          <p:cNvPr id="9" name="Tekstvak 8"/>
          <p:cNvSpPr txBox="1"/>
          <p:nvPr/>
        </p:nvSpPr>
        <p:spPr>
          <a:xfrm>
            <a:off x="5344886" y="1992085"/>
            <a:ext cx="3621504" cy="2862322"/>
          </a:xfrm>
          <a:prstGeom prst="rect">
            <a:avLst/>
          </a:prstGeom>
          <a:noFill/>
        </p:spPr>
        <p:txBody>
          <a:bodyPr wrap="none" rtlCol="0">
            <a:spAutoFit/>
          </a:bodyPr>
          <a:lstStyle/>
          <a:p>
            <a:r>
              <a:rPr lang="nl-NL" sz="3600" dirty="0"/>
              <a:t>Assertieve zorg  </a:t>
            </a:r>
          </a:p>
          <a:p>
            <a:endParaRPr lang="nl-NL" sz="3600" dirty="0"/>
          </a:p>
          <a:p>
            <a:r>
              <a:rPr lang="nl-NL" sz="3600" dirty="0"/>
              <a:t>	= </a:t>
            </a:r>
          </a:p>
          <a:p>
            <a:endParaRPr lang="nl-NL" sz="3600" dirty="0"/>
          </a:p>
          <a:p>
            <a:r>
              <a:rPr lang="nl-NL" sz="3600" dirty="0"/>
              <a:t>Samen erop af</a:t>
            </a:r>
          </a:p>
        </p:txBody>
      </p:sp>
    </p:spTree>
    <p:extLst>
      <p:ext uri="{BB962C8B-B14F-4D97-AF65-F5344CB8AC3E}">
        <p14:creationId xmlns:p14="http://schemas.microsoft.com/office/powerpoint/2010/main" val="3511685933"/>
      </p:ext>
    </p:extLst>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83BA65-5EB8-5DDB-8877-25CCDE362071}"/>
              </a:ext>
            </a:extLst>
          </p:cNvPr>
          <p:cNvSpPr>
            <a:spLocks noGrp="1"/>
          </p:cNvSpPr>
          <p:nvPr>
            <p:ph type="ctrTitle"/>
          </p:nvPr>
        </p:nvSpPr>
        <p:spPr/>
        <p:txBody>
          <a:bodyPr/>
          <a:lstStyle/>
          <a:p>
            <a:r>
              <a:rPr lang="nl-NL" dirty="0"/>
              <a:t>Helpt dwang bij verslaving/dubbele diagnose? </a:t>
            </a:r>
          </a:p>
        </p:txBody>
      </p:sp>
      <p:sp>
        <p:nvSpPr>
          <p:cNvPr id="3" name="Ondertitel 2">
            <a:extLst>
              <a:ext uri="{FF2B5EF4-FFF2-40B4-BE49-F238E27FC236}">
                <a16:creationId xmlns:a16="http://schemas.microsoft.com/office/drawing/2014/main" id="{D057F1B5-24E6-C4A5-33E6-7762BAAB093E}"/>
              </a:ext>
            </a:extLst>
          </p:cNvPr>
          <p:cNvSpPr>
            <a:spLocks noGrp="1"/>
          </p:cNvSpPr>
          <p:nvPr>
            <p:ph type="subTitle" idx="1"/>
          </p:nvPr>
        </p:nvSpPr>
        <p:spPr/>
        <p:txBody>
          <a:bodyPr/>
          <a:lstStyle/>
          <a:p>
            <a:endParaRPr lang="nl-NL" dirty="0"/>
          </a:p>
        </p:txBody>
      </p:sp>
    </p:spTree>
    <p:extLst>
      <p:ext uri="{BB962C8B-B14F-4D97-AF65-F5344CB8AC3E}">
        <p14:creationId xmlns:p14="http://schemas.microsoft.com/office/powerpoint/2010/main" val="4188213973"/>
      </p:ext>
    </p:extLst>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nl-NL" sz="3600" dirty="0"/>
              <a:t>Wet verplichte </a:t>
            </a:r>
            <a:r>
              <a:rPr lang="nl-NL" sz="3600" dirty="0" err="1"/>
              <a:t>ggz</a:t>
            </a:r>
            <a:r>
              <a:rPr lang="nl-NL" sz="3600" dirty="0"/>
              <a:t> </a:t>
            </a:r>
          </a:p>
        </p:txBody>
      </p:sp>
      <p:sp>
        <p:nvSpPr>
          <p:cNvPr id="220163" name="Rectangle 3"/>
          <p:cNvSpPr>
            <a:spLocks noGrp="1" noChangeArrowheads="1"/>
          </p:cNvSpPr>
          <p:nvPr>
            <p:ph type="body" idx="1"/>
          </p:nvPr>
        </p:nvSpPr>
        <p:spPr>
          <a:xfrm>
            <a:off x="688975" y="1700808"/>
            <a:ext cx="7915275" cy="4536504"/>
          </a:xfrm>
        </p:spPr>
        <p:txBody>
          <a:bodyPr/>
          <a:lstStyle/>
          <a:p>
            <a:pPr>
              <a:lnSpc>
                <a:spcPct val="80000"/>
              </a:lnSpc>
            </a:pPr>
            <a:r>
              <a:rPr lang="nl-NL" sz="2400" dirty="0"/>
              <a:t>Er is een psychiatrische stoornis: ernstige verslaving aan cannabis en alcohol </a:t>
            </a:r>
          </a:p>
          <a:p>
            <a:pPr>
              <a:lnSpc>
                <a:spcPct val="80000"/>
              </a:lnSpc>
            </a:pPr>
            <a:r>
              <a:rPr lang="nl-NL" sz="2400" dirty="0"/>
              <a:t>Er zijn stoornissen in het denken, voelen, handelen en willen</a:t>
            </a:r>
          </a:p>
          <a:p>
            <a:pPr>
              <a:lnSpc>
                <a:spcPct val="80000"/>
              </a:lnSpc>
            </a:pPr>
            <a:r>
              <a:rPr lang="nl-NL" sz="2400" dirty="0"/>
              <a:t>Er is gevaar / risico op ernstig nadeel </a:t>
            </a:r>
          </a:p>
          <a:p>
            <a:pPr>
              <a:lnSpc>
                <a:spcPct val="80000"/>
              </a:lnSpc>
            </a:pPr>
            <a:r>
              <a:rPr lang="nl-NL" sz="2400" dirty="0"/>
              <a:t>Er is een causaal verband tussen stoornis en risico </a:t>
            </a:r>
          </a:p>
          <a:p>
            <a:pPr>
              <a:lnSpc>
                <a:spcPct val="80000"/>
              </a:lnSpc>
            </a:pPr>
            <a:r>
              <a:rPr lang="nl-NL" sz="2400" dirty="0"/>
              <a:t>Het gevaar is niet op een andere manier af te wenden </a:t>
            </a:r>
          </a:p>
          <a:p>
            <a:pPr>
              <a:lnSpc>
                <a:spcPct val="80000"/>
              </a:lnSpc>
            </a:pPr>
            <a:endParaRPr lang="nl-NL" sz="2400" dirty="0"/>
          </a:p>
          <a:p>
            <a:pPr>
              <a:lnSpc>
                <a:spcPct val="80000"/>
              </a:lnSpc>
            </a:pPr>
            <a:r>
              <a:rPr lang="nl-NL" sz="2400" dirty="0"/>
              <a:t>Iemand kan onderzoek vragen door de gemeente  </a:t>
            </a:r>
          </a:p>
          <a:p>
            <a:pPr>
              <a:lnSpc>
                <a:spcPct val="80000"/>
              </a:lnSpc>
            </a:pPr>
            <a:r>
              <a:rPr lang="nl-NL" sz="2400" dirty="0"/>
              <a:t>Beslissing door rechter, op advies van onafhankelijk psychiater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0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01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01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01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01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016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01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nl-NL" sz="3600" dirty="0"/>
              <a:t>Doel </a:t>
            </a:r>
            <a:r>
              <a:rPr lang="nl-NL" sz="3600" dirty="0" err="1"/>
              <a:t>Wvggz</a:t>
            </a:r>
            <a:r>
              <a:rPr lang="nl-NL" sz="3600" dirty="0"/>
              <a:t> maatregel</a:t>
            </a:r>
          </a:p>
        </p:txBody>
      </p:sp>
      <p:sp>
        <p:nvSpPr>
          <p:cNvPr id="216067" name="Rectangle 3"/>
          <p:cNvSpPr>
            <a:spLocks noGrp="1" noChangeArrowheads="1"/>
          </p:cNvSpPr>
          <p:nvPr>
            <p:ph type="body" idx="1"/>
          </p:nvPr>
        </p:nvSpPr>
        <p:spPr>
          <a:xfrm>
            <a:off x="688975" y="2263775"/>
            <a:ext cx="7915275" cy="3670300"/>
          </a:xfrm>
        </p:spPr>
        <p:txBody>
          <a:bodyPr/>
          <a:lstStyle/>
          <a:p>
            <a:pPr>
              <a:lnSpc>
                <a:spcPct val="80000"/>
              </a:lnSpc>
            </a:pPr>
            <a:r>
              <a:rPr lang="nl-NL" sz="2400" dirty="0"/>
              <a:t>Juridisch: afwenden van gevaar </a:t>
            </a:r>
          </a:p>
          <a:p>
            <a:pPr>
              <a:lnSpc>
                <a:spcPct val="80000"/>
              </a:lnSpc>
            </a:pPr>
            <a:endParaRPr lang="nl-NL" sz="2400" dirty="0"/>
          </a:p>
          <a:p>
            <a:pPr>
              <a:lnSpc>
                <a:spcPct val="80000"/>
              </a:lnSpc>
            </a:pPr>
            <a:r>
              <a:rPr lang="nl-NL" sz="2400" dirty="0"/>
              <a:t>Medisch: behandelen van de aandoening</a:t>
            </a:r>
          </a:p>
          <a:p>
            <a:pPr>
              <a:lnSpc>
                <a:spcPct val="80000"/>
              </a:lnSpc>
            </a:pPr>
            <a:endParaRPr lang="nl-NL" sz="2400" dirty="0"/>
          </a:p>
          <a:p>
            <a:pPr>
              <a:lnSpc>
                <a:spcPct val="80000"/>
              </a:lnSpc>
            </a:pPr>
            <a:r>
              <a:rPr lang="nl-NL" sz="2400" dirty="0"/>
              <a:t>Achterliggend:</a:t>
            </a:r>
          </a:p>
          <a:p>
            <a:pPr lvl="1">
              <a:lnSpc>
                <a:spcPct val="80000"/>
              </a:lnSpc>
            </a:pPr>
            <a:r>
              <a:rPr lang="nl-NL" sz="2400" dirty="0"/>
              <a:t>Herstel van de ziekte </a:t>
            </a:r>
          </a:p>
          <a:p>
            <a:pPr lvl="1">
              <a:lnSpc>
                <a:spcPct val="80000"/>
              </a:lnSpc>
            </a:pPr>
            <a:r>
              <a:rPr lang="nl-NL" sz="2400" dirty="0"/>
              <a:t>Herstel van de </a:t>
            </a:r>
            <a:r>
              <a:rPr lang="nl-NL" sz="2400" dirty="0" err="1"/>
              <a:t>wilsbekwaamheid</a:t>
            </a:r>
            <a:endParaRPr lang="nl-NL" sz="2400" dirty="0"/>
          </a:p>
          <a:p>
            <a:pPr lvl="1">
              <a:lnSpc>
                <a:spcPct val="80000"/>
              </a:lnSpc>
            </a:pPr>
            <a:r>
              <a:rPr lang="nl-NL" sz="2400" dirty="0"/>
              <a:t>Herstel van de autonomie: leven van het eigen leven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60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60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606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606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60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600" dirty="0"/>
              <a:t>Risico op ernstig nadeel is dat de patiënt:</a:t>
            </a:r>
          </a:p>
        </p:txBody>
      </p:sp>
      <p:sp>
        <p:nvSpPr>
          <p:cNvPr id="3" name="Tijdelijke aanduiding voor inhoud 2"/>
          <p:cNvSpPr>
            <a:spLocks noGrp="1"/>
          </p:cNvSpPr>
          <p:nvPr>
            <p:ph idx="1"/>
          </p:nvPr>
        </p:nvSpPr>
        <p:spPr/>
        <p:txBody>
          <a:bodyPr/>
          <a:lstStyle/>
          <a:p>
            <a:r>
              <a:rPr lang="nl-NL" dirty="0"/>
              <a:t>Zichzelf of anderen in levensgevaar brengt</a:t>
            </a:r>
          </a:p>
          <a:p>
            <a:r>
              <a:rPr lang="nl-NL" dirty="0"/>
              <a:t>Zichzelf ernstig lichamelijk letsel toebrengt</a:t>
            </a:r>
          </a:p>
          <a:p>
            <a:r>
              <a:rPr lang="nl-NL" dirty="0"/>
              <a:t>Ernstige psychische, materiële, immateriële of financiële schade toebrengt</a:t>
            </a:r>
          </a:p>
          <a:p>
            <a:r>
              <a:rPr lang="nl-NL" dirty="0"/>
              <a:t>Zichzelf ernstig verwaarloost of ‘maatschappelijk ten onder gaat’, of zijn eigen ontwikkeling ernstig verstoort</a:t>
            </a:r>
          </a:p>
          <a:p>
            <a:r>
              <a:rPr lang="nl-NL" dirty="0"/>
              <a:t>Andermans ontwikkeling ernstig verstoort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pic>
        <p:nvPicPr>
          <p:cNvPr id="78850" name="Picture 2"/>
          <p:cNvPicPr>
            <a:picLocks noGrp="1" noChangeAspect="1" noChangeArrowheads="1"/>
          </p:cNvPicPr>
          <p:nvPr>
            <p:ph idx="1"/>
          </p:nvPr>
        </p:nvPicPr>
        <p:blipFill>
          <a:blip r:embed="rId2"/>
          <a:srcRect/>
          <a:stretch>
            <a:fillRect/>
          </a:stretch>
        </p:blipFill>
        <p:spPr bwMode="auto">
          <a:xfrm>
            <a:off x="179512" y="274637"/>
            <a:ext cx="8784975" cy="6394723"/>
          </a:xfrm>
          <a:prstGeom prst="rect">
            <a:avLst/>
          </a:prstGeom>
          <a:noFill/>
          <a:ln w="9525">
            <a:noFill/>
            <a:miter lim="800000"/>
            <a:headEnd/>
            <a:tailEnd/>
          </a:ln>
        </p:spPr>
      </p:pic>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B6B2B6-8631-A643-A453-327DDF562C40}"/>
              </a:ext>
            </a:extLst>
          </p:cNvPr>
          <p:cNvSpPr>
            <a:spLocks noGrp="1"/>
          </p:cNvSpPr>
          <p:nvPr>
            <p:ph type="title"/>
          </p:nvPr>
        </p:nvSpPr>
        <p:spPr>
          <a:xfrm>
            <a:off x="-36512" y="274637"/>
            <a:ext cx="9073008" cy="1143000"/>
          </a:xfrm>
        </p:spPr>
        <p:txBody>
          <a:bodyPr/>
          <a:lstStyle/>
          <a:p>
            <a:r>
              <a:rPr lang="nl-NL" dirty="0"/>
              <a:t>Dwang bij verslaving/dubbele diagnose</a:t>
            </a:r>
          </a:p>
        </p:txBody>
      </p:sp>
      <p:sp>
        <p:nvSpPr>
          <p:cNvPr id="3" name="Tijdelijke aanduiding voor inhoud 2">
            <a:extLst>
              <a:ext uri="{FF2B5EF4-FFF2-40B4-BE49-F238E27FC236}">
                <a16:creationId xmlns:a16="http://schemas.microsoft.com/office/drawing/2014/main" id="{537EF721-54AF-181E-49F1-8BF65B842770}"/>
              </a:ext>
            </a:extLst>
          </p:cNvPr>
          <p:cNvSpPr>
            <a:spLocks noGrp="1"/>
          </p:cNvSpPr>
          <p:nvPr>
            <p:ph idx="1"/>
          </p:nvPr>
        </p:nvSpPr>
        <p:spPr/>
        <p:txBody>
          <a:bodyPr/>
          <a:lstStyle/>
          <a:p>
            <a:r>
              <a:rPr lang="nl-NL" dirty="0"/>
              <a:t>Is het effectief, doelmatig en proportioneel? </a:t>
            </a:r>
          </a:p>
          <a:p>
            <a:r>
              <a:rPr lang="nl-NL" dirty="0"/>
              <a:t>Is er echt geen andere manier? </a:t>
            </a:r>
          </a:p>
          <a:p>
            <a:endParaRPr lang="nl-NL" dirty="0"/>
          </a:p>
          <a:p>
            <a:r>
              <a:rPr lang="nl-NL" dirty="0"/>
              <a:t>Wanneer iemand een willoos werktuig van zijn verslaving is geworden</a:t>
            </a:r>
          </a:p>
        </p:txBody>
      </p:sp>
    </p:spTree>
    <p:extLst>
      <p:ext uri="{BB962C8B-B14F-4D97-AF65-F5344CB8AC3E}">
        <p14:creationId xmlns:p14="http://schemas.microsoft.com/office/powerpoint/2010/main" val="2501672182"/>
      </p:ext>
    </p:extLst>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F6BB38-17D0-574C-951C-7F445F57FD2C}"/>
              </a:ext>
            </a:extLst>
          </p:cNvPr>
          <p:cNvSpPr>
            <a:spLocks noGrp="1"/>
          </p:cNvSpPr>
          <p:nvPr>
            <p:ph type="ctrTitle"/>
          </p:nvPr>
        </p:nvSpPr>
        <p:spPr/>
        <p:txBody>
          <a:bodyPr/>
          <a:lstStyle/>
          <a:p>
            <a:r>
              <a:rPr lang="nl-NL" dirty="0"/>
              <a:t>’’Iemand met verslaving heeft recht op minimaal 1 keer nuchter en wilsbekwaam te besluiten of hij door wil gaan met gebruik’’</a:t>
            </a:r>
            <a:br>
              <a:rPr lang="nl-NL" dirty="0"/>
            </a:br>
            <a:endParaRPr lang="nl-NL" dirty="0"/>
          </a:p>
        </p:txBody>
      </p:sp>
      <p:sp>
        <p:nvSpPr>
          <p:cNvPr id="3" name="Ondertitel 2">
            <a:extLst>
              <a:ext uri="{FF2B5EF4-FFF2-40B4-BE49-F238E27FC236}">
                <a16:creationId xmlns:a16="http://schemas.microsoft.com/office/drawing/2014/main" id="{118C296C-EAAB-7D8F-E877-C8862F1CAE6E}"/>
              </a:ext>
            </a:extLst>
          </p:cNvPr>
          <p:cNvSpPr>
            <a:spLocks noGrp="1"/>
          </p:cNvSpPr>
          <p:nvPr>
            <p:ph type="subTitle" idx="1"/>
          </p:nvPr>
        </p:nvSpPr>
        <p:spPr/>
        <p:txBody>
          <a:bodyPr/>
          <a:lstStyle/>
          <a:p>
            <a:endParaRPr lang="nl-NL" dirty="0"/>
          </a:p>
        </p:txBody>
      </p:sp>
    </p:spTree>
    <p:extLst>
      <p:ext uri="{BB962C8B-B14F-4D97-AF65-F5344CB8AC3E}">
        <p14:creationId xmlns:p14="http://schemas.microsoft.com/office/powerpoint/2010/main" val="356384064"/>
      </p:ext>
    </p:extLst>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nl-NL" dirty="0"/>
              <a:t>Nieuwe aanpak: ontwikkel netwerken (samenwerkgroepen) om mensen heen en gebruik </a:t>
            </a:r>
            <a:r>
              <a:rPr lang="nl-NL" dirty="0" err="1"/>
              <a:t>contingency</a:t>
            </a:r>
            <a:r>
              <a:rPr lang="nl-NL" dirty="0"/>
              <a:t> management</a:t>
            </a:r>
          </a:p>
        </p:txBody>
      </p:sp>
      <p:sp>
        <p:nvSpPr>
          <p:cNvPr id="5" name="Ondertitel 4"/>
          <p:cNvSpPr>
            <a:spLocks noGrp="1"/>
          </p:cNvSpPr>
          <p:nvPr>
            <p:ph type="subTitle" idx="1"/>
          </p:nvPr>
        </p:nvSpPr>
        <p:spPr>
          <a:xfrm>
            <a:off x="1371600" y="4077072"/>
            <a:ext cx="6400800" cy="1752600"/>
          </a:xfrm>
        </p:spPr>
        <p:txBody>
          <a:bodyPr/>
          <a:lstStyle/>
          <a:p>
            <a:endParaRPr lang="nl-NL" dirty="0"/>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Het microsysteem </a:t>
            </a:r>
          </a:p>
        </p:txBody>
      </p:sp>
      <p:sp>
        <p:nvSpPr>
          <p:cNvPr id="3" name="Tijdelijke aanduiding voor inhoud 2"/>
          <p:cNvSpPr>
            <a:spLocks noGrp="1"/>
          </p:cNvSpPr>
          <p:nvPr>
            <p:ph idx="1"/>
          </p:nvPr>
        </p:nvSpPr>
        <p:spPr/>
        <p:txBody>
          <a:bodyPr/>
          <a:lstStyle/>
          <a:p>
            <a:r>
              <a:rPr lang="nl-NL" dirty="0"/>
              <a:t>Medisch microsysteem </a:t>
            </a:r>
          </a:p>
          <a:p>
            <a:pPr lvl="1"/>
            <a:r>
              <a:rPr lang="nl-NL" dirty="0" err="1"/>
              <a:t>Patienten</a:t>
            </a:r>
            <a:r>
              <a:rPr lang="nl-NL" dirty="0"/>
              <a:t>, </a:t>
            </a:r>
            <a:r>
              <a:rPr lang="nl-NL" dirty="0" err="1"/>
              <a:t>doktors</a:t>
            </a:r>
            <a:r>
              <a:rPr lang="nl-NL" dirty="0"/>
              <a:t>, VPK</a:t>
            </a:r>
          </a:p>
          <a:p>
            <a:pPr lvl="1"/>
            <a:r>
              <a:rPr lang="nl-NL" dirty="0"/>
              <a:t> en andere paramedici </a:t>
            </a:r>
          </a:p>
          <a:p>
            <a:endParaRPr lang="nl-NL" dirty="0"/>
          </a:p>
          <a:p>
            <a:r>
              <a:rPr lang="nl-NL" dirty="0"/>
              <a:t>Sociaal microsystem   </a:t>
            </a:r>
          </a:p>
          <a:p>
            <a:pPr lvl="1"/>
            <a:r>
              <a:rPr lang="nl-NL" dirty="0"/>
              <a:t>Naasten </a:t>
            </a:r>
          </a:p>
          <a:p>
            <a:pPr lvl="1"/>
            <a:r>
              <a:rPr lang="nl-NL" dirty="0"/>
              <a:t>Sociaal domein </a:t>
            </a:r>
          </a:p>
        </p:txBody>
      </p:sp>
      <p:pic>
        <p:nvPicPr>
          <p:cNvPr id="4" name="Picture 2"/>
          <p:cNvPicPr>
            <a:picLocks noChangeAspect="1" noChangeArrowheads="1"/>
          </p:cNvPicPr>
          <p:nvPr/>
        </p:nvPicPr>
        <p:blipFill>
          <a:blip r:embed="rId2"/>
          <a:srcRect/>
          <a:stretch>
            <a:fillRect/>
          </a:stretch>
        </p:blipFill>
        <p:spPr bwMode="auto">
          <a:xfrm>
            <a:off x="4355976" y="4293096"/>
            <a:ext cx="4049487" cy="2133602"/>
          </a:xfrm>
          <a:prstGeom prst="rect">
            <a:avLst/>
          </a:prstGeom>
          <a:noFill/>
          <a:ln w="9525">
            <a:noFill/>
            <a:miter lim="800000"/>
            <a:headEnd/>
            <a:tailEnd/>
          </a:ln>
        </p:spPr>
      </p:pic>
      <p:pic>
        <p:nvPicPr>
          <p:cNvPr id="4098" name="Picture 2"/>
          <p:cNvPicPr>
            <a:picLocks noChangeAspect="1" noChangeArrowheads="1"/>
          </p:cNvPicPr>
          <p:nvPr/>
        </p:nvPicPr>
        <p:blipFill>
          <a:blip r:embed="rId3"/>
          <a:srcRect/>
          <a:stretch>
            <a:fillRect/>
          </a:stretch>
        </p:blipFill>
        <p:spPr bwMode="auto">
          <a:xfrm>
            <a:off x="5399313" y="1417638"/>
            <a:ext cx="2950029" cy="2177143"/>
          </a:xfrm>
          <a:prstGeom prst="rect">
            <a:avLst/>
          </a:prstGeom>
          <a:noFill/>
          <a:ln w="9525">
            <a:noFill/>
            <a:miter lim="800000"/>
            <a:headEnd/>
            <a:tailEnd/>
          </a:ln>
        </p:spPr>
      </p:pic>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Samenwerkgroep als microsysteem</a:t>
            </a:r>
          </a:p>
        </p:txBody>
      </p:sp>
      <p:sp>
        <p:nvSpPr>
          <p:cNvPr id="3" name="Tijdelijke aanduiding voor inhoud 2"/>
          <p:cNvSpPr>
            <a:spLocks noGrp="1"/>
          </p:cNvSpPr>
          <p:nvPr>
            <p:ph idx="1"/>
          </p:nvPr>
        </p:nvSpPr>
        <p:spPr/>
        <p:txBody>
          <a:bodyPr>
            <a:normAutofit fontScale="92500" lnSpcReduction="10000"/>
          </a:bodyPr>
          <a:lstStyle/>
          <a:p>
            <a:r>
              <a:rPr lang="nl-NL" dirty="0"/>
              <a:t>Start met ´´Netwerk Intake´´</a:t>
            </a:r>
          </a:p>
          <a:p>
            <a:endParaRPr lang="nl-NL" dirty="0"/>
          </a:p>
          <a:p>
            <a:r>
              <a:rPr lang="nl-NL" dirty="0"/>
              <a:t>Client in de regie waar kan (voorzitter van de samenwerkgroep) </a:t>
            </a:r>
          </a:p>
          <a:p>
            <a:endParaRPr lang="nl-NL" dirty="0"/>
          </a:p>
          <a:p>
            <a:r>
              <a:rPr lang="nl-NL" dirty="0"/>
              <a:t>Hij/zij nomineert de leden van de groep </a:t>
            </a:r>
          </a:p>
          <a:p>
            <a:endParaRPr lang="nl-NL" dirty="0"/>
          </a:p>
          <a:p>
            <a:r>
              <a:rPr lang="nl-NL" dirty="0"/>
              <a:t>Met steun van de case manager / ervaringsdeskundige  </a:t>
            </a: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Microsysteem: jouw mensen </a:t>
            </a:r>
          </a:p>
        </p:txBody>
      </p:sp>
      <p:pic>
        <p:nvPicPr>
          <p:cNvPr id="1026" name="Picture 2"/>
          <p:cNvPicPr>
            <a:picLocks noGrp="1" noChangeAspect="1" noChangeArrowheads="1"/>
          </p:cNvPicPr>
          <p:nvPr>
            <p:ph idx="1"/>
          </p:nvPr>
        </p:nvPicPr>
        <p:blipFill>
          <a:blip r:embed="rId2"/>
          <a:srcRect/>
          <a:stretch>
            <a:fillRect/>
          </a:stretch>
        </p:blipFill>
        <p:spPr bwMode="auto">
          <a:xfrm>
            <a:off x="1259632" y="1628800"/>
            <a:ext cx="5976664" cy="4104456"/>
          </a:xfrm>
          <a:prstGeom prst="rect">
            <a:avLst/>
          </a:prstGeom>
          <a:noFill/>
          <a:ln w="9525">
            <a:noFill/>
            <a:miter lim="800000"/>
            <a:headEnd/>
            <a:tailEnd/>
          </a:ln>
        </p:spPr>
      </p:pic>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lvl="0"/>
            <a:r>
              <a:rPr lang="nl-NL" b="1" dirty="0" err="1"/>
              <a:t>What</a:t>
            </a:r>
            <a:r>
              <a:rPr lang="nl-NL" b="1" dirty="0"/>
              <a:t> are the </a:t>
            </a:r>
            <a:r>
              <a:rPr lang="nl-NL" b="1" dirty="0" err="1"/>
              <a:t>basic</a:t>
            </a:r>
            <a:r>
              <a:rPr lang="nl-NL" b="1" dirty="0"/>
              <a:t> </a:t>
            </a:r>
            <a:r>
              <a:rPr lang="nl-NL" b="1" dirty="0" err="1"/>
              <a:t>principles</a:t>
            </a:r>
            <a:r>
              <a:rPr lang="nl-NL" b="1" dirty="0"/>
              <a:t>? </a:t>
            </a:r>
          </a:p>
        </p:txBody>
      </p:sp>
      <p:sp>
        <p:nvSpPr>
          <p:cNvPr id="6" name="Tijdelijke aanduiding voor inhoud 5"/>
          <p:cNvSpPr>
            <a:spLocks noGrp="1"/>
          </p:cNvSpPr>
          <p:nvPr>
            <p:ph idx="1"/>
          </p:nvPr>
        </p:nvSpPr>
        <p:spPr>
          <a:xfrm>
            <a:off x="467547" y="1640055"/>
            <a:ext cx="8622541" cy="4422162"/>
          </a:xfrm>
        </p:spPr>
        <p:txBody>
          <a:bodyPr>
            <a:normAutofit lnSpcReduction="10000"/>
          </a:bodyPr>
          <a:lstStyle/>
          <a:p>
            <a:pPr lvl="0"/>
            <a:endParaRPr lang="nl-NL" dirty="0"/>
          </a:p>
          <a:p>
            <a:pPr lvl="0"/>
            <a:endParaRPr lang="nl-NL" dirty="0"/>
          </a:p>
          <a:p>
            <a:pPr lvl="0"/>
            <a:endParaRPr lang="nl-NL" dirty="0"/>
          </a:p>
          <a:p>
            <a:pPr marL="0" lvl="0" indent="0">
              <a:buNone/>
            </a:pPr>
            <a:endParaRPr lang="nl-NL" dirty="0"/>
          </a:p>
          <a:p>
            <a:pPr marL="400050" lvl="1" indent="0">
              <a:buNone/>
            </a:pPr>
            <a:r>
              <a:rPr lang="en-US" sz="3200" b="1" dirty="0">
                <a:solidFill>
                  <a:srgbClr val="FF0000"/>
                </a:solidFill>
              </a:rPr>
              <a:t>1. </a:t>
            </a:r>
            <a:r>
              <a:rPr lang="en-US" sz="3200" b="1" dirty="0"/>
              <a:t>   Service user </a:t>
            </a:r>
            <a:r>
              <a:rPr lang="nl-NL" sz="3200" b="1" dirty="0"/>
              <a:t>is the director</a:t>
            </a:r>
          </a:p>
          <a:p>
            <a:pPr lvl="4"/>
            <a:r>
              <a:rPr lang="nl-NL" sz="2500" dirty="0" err="1"/>
              <a:t>Nomination</a:t>
            </a:r>
            <a:r>
              <a:rPr lang="nl-NL" sz="2500" dirty="0"/>
              <a:t> of RG </a:t>
            </a:r>
            <a:r>
              <a:rPr lang="nl-NL" sz="2500" dirty="0" err="1"/>
              <a:t>members</a:t>
            </a:r>
            <a:r>
              <a:rPr lang="nl-NL" sz="2500" dirty="0"/>
              <a:t>? Targets in the RG plan? </a:t>
            </a:r>
            <a:r>
              <a:rPr lang="nl-NL" sz="2500" dirty="0" err="1"/>
              <a:t>Chairman</a:t>
            </a:r>
            <a:r>
              <a:rPr lang="nl-NL" sz="2500" dirty="0"/>
              <a:t>? </a:t>
            </a:r>
            <a:r>
              <a:rPr lang="nl-NL" sz="2500" dirty="0" err="1"/>
              <a:t>Location</a:t>
            </a:r>
            <a:r>
              <a:rPr lang="nl-NL" sz="2500" dirty="0"/>
              <a:t>? </a:t>
            </a:r>
            <a:r>
              <a:rPr lang="nl-NL" sz="2500" dirty="0" err="1"/>
              <a:t>Frequency</a:t>
            </a:r>
            <a:r>
              <a:rPr lang="nl-NL" sz="2500" dirty="0"/>
              <a:t> of the meetings? </a:t>
            </a:r>
          </a:p>
          <a:p>
            <a:pPr lvl="4"/>
            <a:r>
              <a:rPr lang="nl-NL" sz="2500" dirty="0" err="1"/>
              <a:t>Developing</a:t>
            </a:r>
            <a:r>
              <a:rPr lang="nl-NL" sz="2500" dirty="0"/>
              <a:t> </a:t>
            </a:r>
            <a:r>
              <a:rPr lang="nl-NL" sz="2500" dirty="0" err="1"/>
              <a:t>ownorship</a:t>
            </a:r>
            <a:r>
              <a:rPr lang="nl-NL" sz="2500" dirty="0"/>
              <a:t> and </a:t>
            </a:r>
            <a:r>
              <a:rPr lang="nl-NL" sz="2500" dirty="0" err="1"/>
              <a:t>responsibility</a:t>
            </a:r>
            <a:endParaRPr lang="nl-NL" dirty="0"/>
          </a:p>
        </p:txBody>
      </p:sp>
      <p:pic>
        <p:nvPicPr>
          <p:cNvPr id="12" name="Tijdelijke aanduiding voor inhoud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72051" y="1762228"/>
            <a:ext cx="1782720" cy="1584000"/>
          </a:xfrm>
          <a:prstGeom prst="rect">
            <a:avLst/>
          </a:prstGeom>
          <a:noFill/>
          <a:ln w="9525">
            <a:noFill/>
            <a:miter lim="800000"/>
            <a:headEnd/>
            <a:tailEnd/>
          </a:ln>
        </p:spPr>
      </p:pic>
    </p:spTree>
    <p:extLst>
      <p:ext uri="{BB962C8B-B14F-4D97-AF65-F5344CB8AC3E}">
        <p14:creationId xmlns:p14="http://schemas.microsoft.com/office/powerpoint/2010/main" val="41980179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pPr marL="0" lvl="0" indent="0"/>
            <a:r>
              <a:rPr lang="nl-NL" sz="4800" b="1" dirty="0" err="1"/>
              <a:t>What</a:t>
            </a:r>
            <a:r>
              <a:rPr lang="nl-NL" sz="4800" b="1" dirty="0"/>
              <a:t> are the </a:t>
            </a:r>
            <a:r>
              <a:rPr lang="nl-NL" sz="4800" b="1" dirty="0" err="1"/>
              <a:t>basic</a:t>
            </a:r>
            <a:r>
              <a:rPr lang="nl-NL" sz="4800" b="1" dirty="0"/>
              <a:t> </a:t>
            </a:r>
            <a:r>
              <a:rPr lang="nl-NL" sz="4800" b="1" dirty="0" err="1"/>
              <a:t>principles</a:t>
            </a:r>
            <a:r>
              <a:rPr lang="nl-NL" sz="4800" b="1" dirty="0"/>
              <a:t>? </a:t>
            </a:r>
          </a:p>
        </p:txBody>
      </p:sp>
      <p:sp>
        <p:nvSpPr>
          <p:cNvPr id="6" name="Tijdelijke aanduiding voor inhoud 5"/>
          <p:cNvSpPr>
            <a:spLocks noGrp="1"/>
          </p:cNvSpPr>
          <p:nvPr>
            <p:ph idx="1"/>
          </p:nvPr>
        </p:nvSpPr>
        <p:spPr>
          <a:xfrm>
            <a:off x="467547" y="1640055"/>
            <a:ext cx="8622541" cy="4422162"/>
          </a:xfrm>
        </p:spPr>
        <p:txBody>
          <a:bodyPr/>
          <a:lstStyle/>
          <a:p>
            <a:pPr lvl="0"/>
            <a:endParaRPr lang="nl-NL" dirty="0"/>
          </a:p>
          <a:p>
            <a:pPr lvl="0"/>
            <a:endParaRPr lang="nl-NL" dirty="0"/>
          </a:p>
          <a:p>
            <a:pPr lvl="0"/>
            <a:endParaRPr lang="nl-NL" dirty="0"/>
          </a:p>
          <a:p>
            <a:pPr marL="0" lvl="0" indent="0">
              <a:buNone/>
            </a:pPr>
            <a:endParaRPr lang="nl-NL" dirty="0"/>
          </a:p>
          <a:p>
            <a:pPr marL="0" lvl="0" indent="0">
              <a:buNone/>
            </a:pPr>
            <a:r>
              <a:rPr lang="en-US" sz="3200" b="1" dirty="0">
                <a:solidFill>
                  <a:srgbClr val="FF0000"/>
                </a:solidFill>
              </a:rPr>
              <a:t>2. </a:t>
            </a:r>
            <a:r>
              <a:rPr lang="en-US" sz="3200" b="1" dirty="0"/>
              <a:t>	Structural involvement of significant others and activating the social environment</a:t>
            </a:r>
            <a:endParaRPr lang="nl-NL" b="1" dirty="0"/>
          </a:p>
        </p:txBody>
      </p:sp>
      <p:pic>
        <p:nvPicPr>
          <p:cNvPr id="12" name="Tijdelijke aanduiding voor inhoud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25006" y="1748433"/>
            <a:ext cx="1782720" cy="1584000"/>
          </a:xfrm>
          <a:prstGeom prst="rect">
            <a:avLst/>
          </a:prstGeom>
          <a:noFill/>
          <a:ln w="9525">
            <a:noFill/>
            <a:miter lim="800000"/>
            <a:headEnd/>
            <a:tailEnd/>
          </a:ln>
        </p:spPr>
      </p:pic>
      <p:pic>
        <p:nvPicPr>
          <p:cNvPr id="7" name="Afbeelding 6"/>
          <p:cNvPicPr>
            <a:picLocks noChangeAspect="1"/>
          </p:cNvPicPr>
          <p:nvPr/>
        </p:nvPicPr>
        <p:blipFill rotWithShape="1">
          <a:blip r:embed="rId4" cstate="print">
            <a:extLst>
              <a:ext uri="{28A0092B-C50C-407E-A947-70E740481C1C}">
                <a14:useLocalDpi xmlns:a14="http://schemas.microsoft.com/office/drawing/2010/main" val="0"/>
              </a:ext>
            </a:extLst>
          </a:blip>
          <a:srcRect t="22499" r="2439"/>
          <a:stretch/>
        </p:blipFill>
        <p:spPr>
          <a:xfrm>
            <a:off x="3644486" y="1591218"/>
            <a:ext cx="1219177" cy="1939495"/>
          </a:xfrm>
          <a:prstGeom prst="rect">
            <a:avLst/>
          </a:prstGeom>
        </p:spPr>
      </p:pic>
    </p:spTree>
    <p:extLst>
      <p:ext uri="{BB962C8B-B14F-4D97-AF65-F5344CB8AC3E}">
        <p14:creationId xmlns:p14="http://schemas.microsoft.com/office/powerpoint/2010/main" val="2521207683"/>
      </p:ext>
    </p:extLst>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lvl="0"/>
            <a:r>
              <a:rPr lang="nl-NL" sz="4800" b="1" dirty="0" err="1"/>
              <a:t>What</a:t>
            </a:r>
            <a:r>
              <a:rPr lang="nl-NL" sz="4800" b="1" dirty="0"/>
              <a:t> are the </a:t>
            </a:r>
            <a:r>
              <a:rPr lang="nl-NL" sz="4800" b="1" dirty="0" err="1"/>
              <a:t>basic</a:t>
            </a:r>
            <a:r>
              <a:rPr lang="nl-NL" sz="4800" b="1" dirty="0"/>
              <a:t> </a:t>
            </a:r>
            <a:r>
              <a:rPr lang="nl-NL" sz="4800" b="1" dirty="0" err="1"/>
              <a:t>principles</a:t>
            </a:r>
            <a:r>
              <a:rPr lang="nl-NL" sz="4800" b="1" dirty="0"/>
              <a:t>? </a:t>
            </a:r>
            <a:endParaRPr lang="nl-NL" dirty="0"/>
          </a:p>
        </p:txBody>
      </p:sp>
      <p:sp>
        <p:nvSpPr>
          <p:cNvPr id="6" name="Tijdelijke aanduiding voor inhoud 5"/>
          <p:cNvSpPr>
            <a:spLocks noGrp="1"/>
          </p:cNvSpPr>
          <p:nvPr>
            <p:ph idx="1"/>
          </p:nvPr>
        </p:nvSpPr>
        <p:spPr>
          <a:xfrm>
            <a:off x="467547" y="1640055"/>
            <a:ext cx="8622541" cy="4422162"/>
          </a:xfrm>
        </p:spPr>
        <p:txBody>
          <a:bodyPr/>
          <a:lstStyle/>
          <a:p>
            <a:pPr lvl="0"/>
            <a:endParaRPr lang="nl-NL" dirty="0"/>
          </a:p>
          <a:p>
            <a:pPr marL="0" lvl="0" indent="0">
              <a:buNone/>
            </a:pPr>
            <a:endParaRPr lang="nl-NL" dirty="0"/>
          </a:p>
          <a:p>
            <a:pPr marL="0" lvl="0" indent="0">
              <a:buNone/>
            </a:pPr>
            <a:br>
              <a:rPr lang="en-US" b="1" dirty="0">
                <a:solidFill>
                  <a:srgbClr val="FF0000"/>
                </a:solidFill>
              </a:rPr>
            </a:br>
            <a:endParaRPr lang="en-US" b="1" dirty="0">
              <a:solidFill>
                <a:srgbClr val="FF0000"/>
              </a:solidFill>
            </a:endParaRPr>
          </a:p>
          <a:p>
            <a:pPr marL="0" lvl="0" indent="0">
              <a:buNone/>
            </a:pPr>
            <a:endParaRPr lang="en-US" b="1" dirty="0">
              <a:solidFill>
                <a:srgbClr val="FF0000"/>
              </a:solidFill>
            </a:endParaRPr>
          </a:p>
          <a:p>
            <a:pPr marL="0" lvl="0" indent="0">
              <a:buNone/>
            </a:pPr>
            <a:r>
              <a:rPr lang="en-US" sz="3200" b="1" dirty="0">
                <a:solidFill>
                  <a:srgbClr val="FF0000"/>
                </a:solidFill>
              </a:rPr>
              <a:t>3. </a:t>
            </a:r>
            <a:r>
              <a:rPr lang="en-US" sz="3200" b="1" dirty="0"/>
              <a:t>	Continuity of care </a:t>
            </a:r>
          </a:p>
        </p:txBody>
      </p:sp>
      <p:pic>
        <p:nvPicPr>
          <p:cNvPr id="12" name="Tijdelijke aanduiding voor inhoud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841077" y="2277551"/>
            <a:ext cx="1712824" cy="1521895"/>
          </a:xfrm>
          <a:prstGeom prst="rect">
            <a:avLst/>
          </a:prstGeom>
          <a:noFill/>
          <a:ln w="9525">
            <a:noFill/>
            <a:miter lim="800000"/>
            <a:headEnd/>
            <a:tailEnd/>
          </a:ln>
        </p:spPr>
      </p:pic>
      <p:pic>
        <p:nvPicPr>
          <p:cNvPr id="9" name="Tijdelijke aanduiding voor inhoud 8"/>
          <p:cNvPicPr>
            <a:picLocks noChangeAspect="1"/>
          </p:cNvPicPr>
          <p:nvPr/>
        </p:nvPicPr>
        <p:blipFill rotWithShape="1">
          <a:blip r:embed="rId4">
            <a:extLst>
              <a:ext uri="{28A0092B-C50C-407E-A947-70E740481C1C}">
                <a14:useLocalDpi xmlns:a14="http://schemas.microsoft.com/office/drawing/2010/main" val="0"/>
              </a:ext>
            </a:extLst>
          </a:blip>
          <a:srcRect l="65940" t="73794" r="1574" b="11602"/>
          <a:stretch/>
        </p:blipFill>
        <p:spPr bwMode="auto">
          <a:xfrm>
            <a:off x="6280982" y="2244996"/>
            <a:ext cx="1858137" cy="1564748"/>
          </a:xfrm>
          <a:prstGeom prst="rect">
            <a:avLst/>
          </a:prstGeom>
          <a:noFill/>
          <a:ln w="9525">
            <a:noFill/>
            <a:miter lim="800000"/>
            <a:headEnd/>
            <a:tailEnd/>
          </a:ln>
        </p:spPr>
      </p:pic>
      <p:pic>
        <p:nvPicPr>
          <p:cNvPr id="10" name="Afbeelding 9"/>
          <p:cNvPicPr>
            <a:picLocks noChangeAspect="1"/>
          </p:cNvPicPr>
          <p:nvPr/>
        </p:nvPicPr>
        <p:blipFill rotWithShape="1">
          <a:blip r:embed="rId5" cstate="print">
            <a:extLst>
              <a:ext uri="{28A0092B-C50C-407E-A947-70E740481C1C}">
                <a14:useLocalDpi xmlns:a14="http://schemas.microsoft.com/office/drawing/2010/main" val="0"/>
              </a:ext>
            </a:extLst>
          </a:blip>
          <a:srcRect t="22499" r="2439"/>
          <a:stretch/>
        </p:blipFill>
        <p:spPr>
          <a:xfrm>
            <a:off x="4079244" y="1918308"/>
            <a:ext cx="1166606" cy="1855863"/>
          </a:xfrm>
          <a:prstGeom prst="rect">
            <a:avLst/>
          </a:prstGeom>
        </p:spPr>
      </p:pic>
    </p:spTree>
    <p:extLst>
      <p:ext uri="{BB962C8B-B14F-4D97-AF65-F5344CB8AC3E}">
        <p14:creationId xmlns:p14="http://schemas.microsoft.com/office/powerpoint/2010/main" val="1648184959"/>
      </p:ext>
    </p:extLst>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6495A031-5A36-FD41-8C4C-EAAD0E36CA54}"/>
              </a:ext>
            </a:extLst>
          </p:cNvPr>
          <p:cNvSpPr/>
          <p:nvPr/>
        </p:nvSpPr>
        <p:spPr>
          <a:xfrm>
            <a:off x="298939" y="1259840"/>
            <a:ext cx="4132385" cy="5211298"/>
          </a:xfrm>
          <a:prstGeom prst="rect">
            <a:avLst/>
          </a:prstGeom>
          <a:solidFill>
            <a:srgbClr val="8DCCC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622537D4-F7ED-924F-9ECA-006CE2BB5F54}"/>
              </a:ext>
            </a:extLst>
          </p:cNvPr>
          <p:cNvSpPr/>
          <p:nvPr/>
        </p:nvSpPr>
        <p:spPr>
          <a:xfrm>
            <a:off x="4712677" y="1259840"/>
            <a:ext cx="4132385" cy="5211298"/>
          </a:xfrm>
          <a:prstGeom prst="rect">
            <a:avLst/>
          </a:prstGeom>
          <a:solidFill>
            <a:srgbClr val="8DCCC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1C869E08-DE91-F84C-886E-5A432694906D}"/>
              </a:ext>
            </a:extLst>
          </p:cNvPr>
          <p:cNvPicPr>
            <a:picLocks noChangeAspect="1"/>
          </p:cNvPicPr>
          <p:nvPr/>
        </p:nvPicPr>
        <p:blipFill>
          <a:blip r:embed="rId2"/>
          <a:stretch>
            <a:fillRect/>
          </a:stretch>
        </p:blipFill>
        <p:spPr>
          <a:xfrm>
            <a:off x="1175140" y="1123575"/>
            <a:ext cx="2379982" cy="3173309"/>
          </a:xfrm>
          <a:prstGeom prst="rect">
            <a:avLst/>
          </a:prstGeom>
        </p:spPr>
      </p:pic>
      <p:pic>
        <p:nvPicPr>
          <p:cNvPr id="7" name="Afbeelding 6">
            <a:extLst>
              <a:ext uri="{FF2B5EF4-FFF2-40B4-BE49-F238E27FC236}">
                <a16:creationId xmlns:a16="http://schemas.microsoft.com/office/drawing/2014/main" id="{11B09CBF-7EF7-7940-84BF-6F11A544F060}"/>
              </a:ext>
            </a:extLst>
          </p:cNvPr>
          <p:cNvPicPr>
            <a:picLocks noChangeAspect="1"/>
          </p:cNvPicPr>
          <p:nvPr/>
        </p:nvPicPr>
        <p:blipFill>
          <a:blip r:embed="rId3"/>
          <a:stretch>
            <a:fillRect/>
          </a:stretch>
        </p:blipFill>
        <p:spPr>
          <a:xfrm>
            <a:off x="5894026" y="1434085"/>
            <a:ext cx="1910362" cy="2547149"/>
          </a:xfrm>
          <a:prstGeom prst="rect">
            <a:avLst/>
          </a:prstGeom>
        </p:spPr>
      </p:pic>
      <p:sp>
        <p:nvSpPr>
          <p:cNvPr id="8" name="TextBox 6">
            <a:extLst>
              <a:ext uri="{FF2B5EF4-FFF2-40B4-BE49-F238E27FC236}">
                <a16:creationId xmlns:a16="http://schemas.microsoft.com/office/drawing/2014/main" id="{62E7F13A-D083-484A-AF42-B0D957CCBAF5}"/>
              </a:ext>
            </a:extLst>
          </p:cNvPr>
          <p:cNvSpPr txBox="1"/>
          <p:nvPr/>
        </p:nvSpPr>
        <p:spPr>
          <a:xfrm>
            <a:off x="486247" y="3934898"/>
            <a:ext cx="3757767" cy="1384995"/>
          </a:xfrm>
          <a:prstGeom prst="rect">
            <a:avLst/>
          </a:prstGeom>
          <a:noFill/>
        </p:spPr>
        <p:txBody>
          <a:bodyPr wrap="square" rtlCol="0" anchor="ctr" anchorCtr="0">
            <a:spAutoFit/>
          </a:bodyPr>
          <a:lstStyle/>
          <a:p>
            <a:pPr algn="ctr"/>
            <a:r>
              <a:rPr lang="nl-NL" sz="2800" b="1" spc="200" dirty="0">
                <a:solidFill>
                  <a:schemeClr val="tx1">
                    <a:lumMod val="75000"/>
                    <a:lumOff val="25000"/>
                  </a:schemeClr>
                </a:solidFill>
                <a:latin typeface="Arial" panose="020B0604020202020204" pitchFamily="34" charset="0"/>
                <a:ea typeface="Montserrat" charset="0"/>
                <a:cs typeface="Arial" panose="020B0604020202020204" pitchFamily="34" charset="0"/>
              </a:rPr>
              <a:t>Maak een veerkrachtig netwerk </a:t>
            </a:r>
          </a:p>
        </p:txBody>
      </p:sp>
      <p:sp>
        <p:nvSpPr>
          <p:cNvPr id="9" name="TextBox 6">
            <a:extLst>
              <a:ext uri="{FF2B5EF4-FFF2-40B4-BE49-F238E27FC236}">
                <a16:creationId xmlns:a16="http://schemas.microsoft.com/office/drawing/2014/main" id="{6E1F8391-06EB-E64A-B356-27330D4C399C}"/>
              </a:ext>
            </a:extLst>
          </p:cNvPr>
          <p:cNvSpPr txBox="1"/>
          <p:nvPr/>
        </p:nvSpPr>
        <p:spPr>
          <a:xfrm>
            <a:off x="4932907" y="3934898"/>
            <a:ext cx="3757767" cy="1384995"/>
          </a:xfrm>
          <a:prstGeom prst="rect">
            <a:avLst/>
          </a:prstGeom>
          <a:noFill/>
        </p:spPr>
        <p:txBody>
          <a:bodyPr wrap="square" rtlCol="0" anchor="ctr" anchorCtr="0">
            <a:spAutoFit/>
          </a:bodyPr>
          <a:lstStyle/>
          <a:p>
            <a:pPr algn="ctr"/>
            <a:r>
              <a:rPr lang="nl-NL" sz="2800" b="1" spc="200" dirty="0">
                <a:solidFill>
                  <a:schemeClr val="tx1">
                    <a:lumMod val="75000"/>
                    <a:lumOff val="25000"/>
                  </a:schemeClr>
                </a:solidFill>
                <a:latin typeface="Arial" panose="020B0604020202020204" pitchFamily="34" charset="0"/>
                <a:ea typeface="Montserrat" charset="0"/>
                <a:cs typeface="Arial" panose="020B0604020202020204" pitchFamily="34" charset="0"/>
              </a:rPr>
              <a:t>Ontwikkel betekenisvolle rollen</a:t>
            </a:r>
          </a:p>
        </p:txBody>
      </p:sp>
      <p:sp>
        <p:nvSpPr>
          <p:cNvPr id="10" name="Tekstvak 9"/>
          <p:cNvSpPr txBox="1"/>
          <p:nvPr/>
        </p:nvSpPr>
        <p:spPr>
          <a:xfrm>
            <a:off x="801350" y="107912"/>
            <a:ext cx="7572907" cy="707886"/>
          </a:xfrm>
          <a:prstGeom prst="rect">
            <a:avLst/>
          </a:prstGeom>
          <a:noFill/>
        </p:spPr>
        <p:txBody>
          <a:bodyPr wrap="none" rtlCol="0">
            <a:spAutoFit/>
          </a:bodyPr>
          <a:lstStyle/>
          <a:p>
            <a:r>
              <a:rPr lang="nl-NL" sz="4000" dirty="0"/>
              <a:t>Doelen van de samenwerkgroep</a:t>
            </a:r>
          </a:p>
        </p:txBody>
      </p:sp>
    </p:spTree>
    <p:extLst>
      <p:ext uri="{BB962C8B-B14F-4D97-AF65-F5344CB8AC3E}">
        <p14:creationId xmlns:p14="http://schemas.microsoft.com/office/powerpoint/2010/main" val="89791097"/>
      </p:ext>
    </p:extLst>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3" descr="https://cdn.jamanetwork.com/ama/content_public/journal/psych/0/yoi210061va_1632167557.12209.png?Expires=1637170011&amp;Signature=A82kW8Gg2nGUUOmbb8tH~zEoXzDgnaCvNv5fhC2r0E5JZ4vITgRCdrfc7ZpN08M9JUX9GuynZj~SYyCDTCpk37CHiKGRIyhzW4WZ~CNn4Lg170zIq9a3qdjVRhvhpa8j6WlwoQ3MCN4wR3qqL1RSIQIS0SiGIAcPKgbKLMvN5LDDpb7jCrGh9MHIHnyuDosecb4egkFLW3POoIRdq41eUZhsv0A1tl1EMCM0c3MedcB7LtTQqpgsYz2TWjvdqW-snMrjZpYPp7hOwU6Xe4mSB3tdAVo-VGRXgeKZLYQ0gIQGeXwyWqgU0ukedAOQx5FBUCZjf2jXzZ~Q39lPQ7LYlw__&amp;Key-Pair-Id=APKAIE5G5CRDK6RD3PGA"/>
          <p:cNvPicPr>
            <a:picLocks noChangeAspect="1" noChangeArrowheads="1"/>
          </p:cNvPicPr>
          <p:nvPr/>
        </p:nvPicPr>
        <p:blipFill>
          <a:blip r:embed="rId2"/>
          <a:srcRect/>
          <a:stretch>
            <a:fillRect/>
          </a:stretch>
        </p:blipFill>
        <p:spPr bwMode="auto">
          <a:xfrm>
            <a:off x="-180528" y="-171400"/>
            <a:ext cx="9324528" cy="7029400"/>
          </a:xfrm>
          <a:prstGeom prst="rect">
            <a:avLst/>
          </a:prstGeom>
          <a:noFill/>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F58E924D-FD92-4250-AFE0-09EE44E08161}"/>
              </a:ext>
            </a:extLst>
          </p:cNvPr>
          <p:cNvSpPr txBox="1"/>
          <p:nvPr/>
        </p:nvSpPr>
        <p:spPr>
          <a:xfrm>
            <a:off x="0" y="107613"/>
            <a:ext cx="9144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800" b="1" i="0" u="none" strike="noStrike" kern="1200" cap="none" spc="0" normalizeH="0" baseline="0" noProof="0" dirty="0" err="1">
                <a:ln>
                  <a:noFill/>
                </a:ln>
                <a:solidFill>
                  <a:prstClr val="black"/>
                </a:solidFill>
                <a:effectLst/>
                <a:uLnTx/>
                <a:uFillTx/>
                <a:latin typeface="Calibri" panose="020F0502020204030204"/>
                <a:ea typeface="+mn-ea"/>
                <a:cs typeface="+mn-cs"/>
              </a:rPr>
              <a:t>Primary</a:t>
            </a:r>
            <a:r>
              <a:rPr kumimoji="0" lang="nl-NL" sz="4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NL" sz="4800" b="1" i="0" u="none" strike="noStrike" kern="1200" cap="none" spc="0" normalizeH="0" baseline="0" noProof="0" dirty="0" err="1">
                <a:ln>
                  <a:noFill/>
                </a:ln>
                <a:solidFill>
                  <a:prstClr val="black"/>
                </a:solidFill>
                <a:effectLst/>
                <a:uLnTx/>
                <a:uFillTx/>
                <a:latin typeface="Calibri" panose="020F0502020204030204"/>
                <a:ea typeface="+mn-ea"/>
                <a:cs typeface="+mn-cs"/>
              </a:rPr>
              <a:t>outcome</a:t>
            </a:r>
            <a:endParaRPr kumimoji="0" lang="nl-NL"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Tijdelijke aanduiding voor inhoud 4">
            <a:extLst>
              <a:ext uri="{FF2B5EF4-FFF2-40B4-BE49-F238E27FC236}">
                <a16:creationId xmlns:a16="http://schemas.microsoft.com/office/drawing/2014/main" id="{D250CD61-7553-4F1C-87E2-797D7845655C}"/>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4804" y="938610"/>
            <a:ext cx="8439756" cy="4679870"/>
          </a:xfrm>
        </p:spPr>
      </p:pic>
    </p:spTree>
    <p:extLst>
      <p:ext uri="{BB962C8B-B14F-4D97-AF65-F5344CB8AC3E}">
        <p14:creationId xmlns:p14="http://schemas.microsoft.com/office/powerpoint/2010/main" val="3830589277"/>
      </p:ext>
    </p:extLst>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4800" y="0"/>
            <a:ext cx="8229600" cy="1143000"/>
          </a:xfrm>
        </p:spPr>
        <p:txBody>
          <a:bodyPr/>
          <a:lstStyle/>
          <a:p>
            <a:r>
              <a:rPr lang="nl-NL" dirty="0"/>
              <a:t>Samenwerkgroep </a:t>
            </a:r>
          </a:p>
        </p:txBody>
      </p:sp>
      <p:graphicFrame>
        <p:nvGraphicFramePr>
          <p:cNvPr id="3" name="Diagram 2"/>
          <p:cNvGraphicFramePr/>
          <p:nvPr>
            <p:extLst>
              <p:ext uri="{D42A27DB-BD31-4B8C-83A1-F6EECF244321}">
                <p14:modId xmlns:p14="http://schemas.microsoft.com/office/powerpoint/2010/main" val="2605234513"/>
              </p:ext>
            </p:extLst>
          </p:nvPr>
        </p:nvGraphicFramePr>
        <p:xfrm>
          <a:off x="0" y="1268760"/>
          <a:ext cx="9144000"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Lachebekje 3"/>
          <p:cNvSpPr/>
          <p:nvPr/>
        </p:nvSpPr>
        <p:spPr>
          <a:xfrm>
            <a:off x="3131840" y="4653136"/>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Lachebekje 6"/>
          <p:cNvSpPr/>
          <p:nvPr/>
        </p:nvSpPr>
        <p:spPr>
          <a:xfrm>
            <a:off x="4860032" y="2996952"/>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Lachebekje 7"/>
          <p:cNvSpPr/>
          <p:nvPr/>
        </p:nvSpPr>
        <p:spPr>
          <a:xfrm>
            <a:off x="4499992" y="5229200"/>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Lachebekje 8"/>
          <p:cNvSpPr/>
          <p:nvPr/>
        </p:nvSpPr>
        <p:spPr>
          <a:xfrm>
            <a:off x="3779912" y="3645024"/>
            <a:ext cx="1872208" cy="1440160"/>
          </a:xfrm>
          <a:prstGeom prst="smileyFace">
            <a:avLst>
              <a:gd name="adj" fmla="val 4653"/>
            </a:avLst>
          </a:pr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Lachebekje 9"/>
          <p:cNvSpPr/>
          <p:nvPr/>
        </p:nvSpPr>
        <p:spPr>
          <a:xfrm>
            <a:off x="6012160" y="3789040"/>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Lachebekje 10"/>
          <p:cNvSpPr/>
          <p:nvPr/>
        </p:nvSpPr>
        <p:spPr>
          <a:xfrm>
            <a:off x="3923928" y="3068960"/>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Lachebekje 11"/>
          <p:cNvSpPr/>
          <p:nvPr/>
        </p:nvSpPr>
        <p:spPr>
          <a:xfrm>
            <a:off x="6084168" y="4797152"/>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Lachebekje 12"/>
          <p:cNvSpPr/>
          <p:nvPr/>
        </p:nvSpPr>
        <p:spPr>
          <a:xfrm>
            <a:off x="2987824" y="3717032"/>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p:cNvSpPr txBox="1"/>
          <p:nvPr/>
        </p:nvSpPr>
        <p:spPr>
          <a:xfrm>
            <a:off x="6876256" y="4127376"/>
            <a:ext cx="1133644" cy="646331"/>
          </a:xfrm>
          <a:prstGeom prst="rect">
            <a:avLst/>
          </a:prstGeom>
          <a:noFill/>
        </p:spPr>
        <p:txBody>
          <a:bodyPr wrap="square" rtlCol="0">
            <a:spAutoFit/>
          </a:bodyPr>
          <a:lstStyle/>
          <a:p>
            <a:pPr lvl="0"/>
            <a:r>
              <a:rPr lang="nl-NL" dirty="0"/>
              <a:t>Sociaal Domein</a:t>
            </a:r>
          </a:p>
        </p:txBody>
      </p:sp>
      <p:sp>
        <p:nvSpPr>
          <p:cNvPr id="14" name="Tekstvak 13"/>
          <p:cNvSpPr txBox="1"/>
          <p:nvPr/>
        </p:nvSpPr>
        <p:spPr>
          <a:xfrm>
            <a:off x="6084168" y="2708920"/>
            <a:ext cx="1787669" cy="369332"/>
          </a:xfrm>
          <a:prstGeom prst="rect">
            <a:avLst/>
          </a:prstGeom>
          <a:noFill/>
        </p:spPr>
        <p:txBody>
          <a:bodyPr wrap="none" rtlCol="0">
            <a:spAutoFit/>
          </a:bodyPr>
          <a:lstStyle/>
          <a:p>
            <a:r>
              <a:rPr lang="nl-NL" dirty="0"/>
              <a:t>Psychiater/VPK</a:t>
            </a:r>
          </a:p>
        </p:txBody>
      </p:sp>
      <p:cxnSp>
        <p:nvCxnSpPr>
          <p:cNvPr id="17" name="Rechte verbindingslijn met pijl 16"/>
          <p:cNvCxnSpPr>
            <a:endCxn id="7" idx="6"/>
          </p:cNvCxnSpPr>
          <p:nvPr/>
        </p:nvCxnSpPr>
        <p:spPr>
          <a:xfrm flipH="1">
            <a:off x="5364088" y="3078252"/>
            <a:ext cx="1224136" cy="1238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41652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4800" y="0"/>
            <a:ext cx="8229600" cy="1143000"/>
          </a:xfrm>
        </p:spPr>
        <p:txBody>
          <a:bodyPr/>
          <a:lstStyle/>
          <a:p>
            <a:r>
              <a:rPr lang="nl-NL" sz="2800" dirty="0"/>
              <a:t>Samenwerkgroep: optimale setting voor ondersteuning en behandeling </a:t>
            </a:r>
            <a:r>
              <a:rPr lang="nl-NL" sz="2800" dirty="0" err="1"/>
              <a:t>vlgs</a:t>
            </a:r>
            <a:r>
              <a:rPr lang="nl-NL" sz="2800" dirty="0"/>
              <a:t>. IDDT </a:t>
            </a:r>
          </a:p>
        </p:txBody>
      </p:sp>
      <p:graphicFrame>
        <p:nvGraphicFramePr>
          <p:cNvPr id="3" name="Diagram 2"/>
          <p:cNvGraphicFramePr/>
          <p:nvPr>
            <p:extLst>
              <p:ext uri="{D42A27DB-BD31-4B8C-83A1-F6EECF244321}">
                <p14:modId xmlns:p14="http://schemas.microsoft.com/office/powerpoint/2010/main" val="4264524151"/>
              </p:ext>
            </p:extLst>
          </p:nvPr>
        </p:nvGraphicFramePr>
        <p:xfrm>
          <a:off x="0" y="1268760"/>
          <a:ext cx="9144000"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Lachebekje 3"/>
          <p:cNvSpPr/>
          <p:nvPr/>
        </p:nvSpPr>
        <p:spPr>
          <a:xfrm>
            <a:off x="3131840" y="4653136"/>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Lachebekje 6"/>
          <p:cNvSpPr/>
          <p:nvPr/>
        </p:nvSpPr>
        <p:spPr>
          <a:xfrm>
            <a:off x="4860032" y="2996952"/>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Lachebekje 7"/>
          <p:cNvSpPr/>
          <p:nvPr/>
        </p:nvSpPr>
        <p:spPr>
          <a:xfrm>
            <a:off x="4499992" y="5229200"/>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Lachebekje 8"/>
          <p:cNvSpPr/>
          <p:nvPr/>
        </p:nvSpPr>
        <p:spPr>
          <a:xfrm>
            <a:off x="3779912" y="3645024"/>
            <a:ext cx="1872208" cy="1440160"/>
          </a:xfrm>
          <a:prstGeom prst="smileyFace">
            <a:avLst>
              <a:gd name="adj" fmla="val 4653"/>
            </a:avLst>
          </a:pr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Lachebekje 9"/>
          <p:cNvSpPr/>
          <p:nvPr/>
        </p:nvSpPr>
        <p:spPr>
          <a:xfrm>
            <a:off x="6012160" y="3789040"/>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Lachebekje 10"/>
          <p:cNvSpPr/>
          <p:nvPr/>
        </p:nvSpPr>
        <p:spPr>
          <a:xfrm>
            <a:off x="3923928" y="3068960"/>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Lachebekje 11"/>
          <p:cNvSpPr/>
          <p:nvPr/>
        </p:nvSpPr>
        <p:spPr>
          <a:xfrm>
            <a:off x="6084168" y="4797152"/>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Lachebekje 12"/>
          <p:cNvSpPr/>
          <p:nvPr/>
        </p:nvSpPr>
        <p:spPr>
          <a:xfrm>
            <a:off x="2987824" y="3717032"/>
            <a:ext cx="504056" cy="41034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p:cNvSpPr txBox="1"/>
          <p:nvPr/>
        </p:nvSpPr>
        <p:spPr>
          <a:xfrm>
            <a:off x="6876256" y="4127376"/>
            <a:ext cx="1133644" cy="646331"/>
          </a:xfrm>
          <a:prstGeom prst="rect">
            <a:avLst/>
          </a:prstGeom>
          <a:noFill/>
        </p:spPr>
        <p:txBody>
          <a:bodyPr wrap="square" rtlCol="0">
            <a:spAutoFit/>
          </a:bodyPr>
          <a:lstStyle/>
          <a:p>
            <a:pPr lvl="0"/>
            <a:r>
              <a:rPr lang="nl-NL" dirty="0"/>
              <a:t>Sociaal Domein</a:t>
            </a:r>
          </a:p>
        </p:txBody>
      </p:sp>
      <p:sp>
        <p:nvSpPr>
          <p:cNvPr id="16" name="Ovaal 15"/>
          <p:cNvSpPr/>
          <p:nvPr/>
        </p:nvSpPr>
        <p:spPr>
          <a:xfrm>
            <a:off x="2771800" y="2852936"/>
            <a:ext cx="4104456" cy="3024336"/>
          </a:xfrm>
          <a:prstGeom prst="ellipse">
            <a:avLst/>
          </a:prstGeom>
          <a:noFill/>
          <a:ln w="889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7" name="Tekstvak 16"/>
          <p:cNvSpPr txBox="1"/>
          <p:nvPr/>
        </p:nvSpPr>
        <p:spPr>
          <a:xfrm>
            <a:off x="6228184" y="2708920"/>
            <a:ext cx="2642839" cy="584775"/>
          </a:xfrm>
          <a:prstGeom prst="rect">
            <a:avLst/>
          </a:prstGeom>
          <a:noFill/>
        </p:spPr>
        <p:txBody>
          <a:bodyPr wrap="none" rtlCol="0">
            <a:spAutoFit/>
          </a:bodyPr>
          <a:lstStyle/>
          <a:p>
            <a:r>
              <a:rPr lang="nl-NL" sz="3200" b="1" dirty="0">
                <a:solidFill>
                  <a:srgbClr val="00B050"/>
                </a:solidFill>
              </a:rPr>
              <a:t>M-CRA + CM</a:t>
            </a:r>
          </a:p>
        </p:txBody>
      </p:sp>
      <p:pic>
        <p:nvPicPr>
          <p:cNvPr id="18" name="Afbeelding 17" descr="download (2).jpg"/>
          <p:cNvPicPr>
            <a:picLocks noChangeAspect="1"/>
          </p:cNvPicPr>
          <p:nvPr/>
        </p:nvPicPr>
        <p:blipFill>
          <a:blip r:embed="rId7"/>
          <a:stretch>
            <a:fillRect/>
          </a:stretch>
        </p:blipFill>
        <p:spPr>
          <a:xfrm>
            <a:off x="1347812" y="2674441"/>
            <a:ext cx="2847975" cy="1609725"/>
          </a:xfrm>
          <a:prstGeom prst="rect">
            <a:avLst/>
          </a:prstGeom>
        </p:spPr>
      </p:pic>
      <p:pic>
        <p:nvPicPr>
          <p:cNvPr id="19" name="Picture 2" descr="Afbeeldingsresultaat voor voucher"/>
          <p:cNvPicPr>
            <a:picLocks noChangeAspect="1" noChangeArrowheads="1"/>
          </p:cNvPicPr>
          <p:nvPr/>
        </p:nvPicPr>
        <p:blipFill>
          <a:blip r:embed="rId8"/>
          <a:srcRect/>
          <a:stretch>
            <a:fillRect/>
          </a:stretch>
        </p:blipFill>
        <p:spPr bwMode="auto">
          <a:xfrm>
            <a:off x="1003748" y="5229200"/>
            <a:ext cx="2128092" cy="1296144"/>
          </a:xfrm>
          <a:prstGeom prst="rect">
            <a:avLst/>
          </a:prstGeom>
          <a:noFill/>
        </p:spPr>
      </p:pic>
      <p:sp>
        <p:nvSpPr>
          <p:cNvPr id="20" name="Tekstvak 19"/>
          <p:cNvSpPr txBox="1"/>
          <p:nvPr/>
        </p:nvSpPr>
        <p:spPr>
          <a:xfrm>
            <a:off x="5957282" y="1988840"/>
            <a:ext cx="3082960" cy="369332"/>
          </a:xfrm>
          <a:prstGeom prst="rect">
            <a:avLst/>
          </a:prstGeom>
          <a:noFill/>
        </p:spPr>
        <p:txBody>
          <a:bodyPr wrap="none" rtlCol="0">
            <a:spAutoFit/>
          </a:bodyPr>
          <a:lstStyle/>
          <a:p>
            <a:r>
              <a:rPr lang="nl-NL" dirty="0"/>
              <a:t>Psychiater, VPK, </a:t>
            </a:r>
            <a:r>
              <a:rPr lang="nl-NL" dirty="0" err="1"/>
              <a:t>medication</a:t>
            </a:r>
            <a:endParaRPr lang="nl-NL" dirty="0"/>
          </a:p>
        </p:txBody>
      </p:sp>
      <p:cxnSp>
        <p:nvCxnSpPr>
          <p:cNvPr id="21" name="Rechte verbindingslijn met pijl 20"/>
          <p:cNvCxnSpPr/>
          <p:nvPr/>
        </p:nvCxnSpPr>
        <p:spPr>
          <a:xfrm flipH="1">
            <a:off x="5364088" y="2358172"/>
            <a:ext cx="720080" cy="8439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Tekstvak 22"/>
          <p:cNvSpPr txBox="1"/>
          <p:nvPr/>
        </p:nvSpPr>
        <p:spPr>
          <a:xfrm>
            <a:off x="481697" y="1771908"/>
            <a:ext cx="2510046" cy="369332"/>
          </a:xfrm>
          <a:prstGeom prst="rect">
            <a:avLst/>
          </a:prstGeom>
          <a:noFill/>
        </p:spPr>
        <p:txBody>
          <a:bodyPr wrap="none" rtlCol="0">
            <a:spAutoFit/>
          </a:bodyPr>
          <a:lstStyle/>
          <a:p>
            <a:r>
              <a:rPr lang="nl-NL" dirty="0"/>
              <a:t>Psycholoog/SPV: CRA</a:t>
            </a:r>
          </a:p>
        </p:txBody>
      </p:sp>
      <p:cxnSp>
        <p:nvCxnSpPr>
          <p:cNvPr id="24" name="Rechte verbindingslijn met pijl 23"/>
          <p:cNvCxnSpPr>
            <a:endCxn id="11" idx="7"/>
          </p:cNvCxnSpPr>
          <p:nvPr/>
        </p:nvCxnSpPr>
        <p:spPr>
          <a:xfrm>
            <a:off x="2771800" y="2141240"/>
            <a:ext cx="1582367" cy="9878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416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p:bldP spid="2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B649E2-2CB8-3781-4EBD-B07C13C8F25D}"/>
              </a:ext>
            </a:extLst>
          </p:cNvPr>
          <p:cNvSpPr>
            <a:spLocks noGrp="1"/>
          </p:cNvSpPr>
          <p:nvPr>
            <p:ph type="title"/>
          </p:nvPr>
        </p:nvSpPr>
        <p:spPr>
          <a:xfrm>
            <a:off x="432270" y="-99392"/>
            <a:ext cx="8229600" cy="1143000"/>
          </a:xfrm>
        </p:spPr>
        <p:txBody>
          <a:bodyPr/>
          <a:lstStyle/>
          <a:p>
            <a:r>
              <a:rPr lang="nl-NL" dirty="0"/>
              <a:t>Conclusies </a:t>
            </a:r>
          </a:p>
        </p:txBody>
      </p:sp>
      <p:sp>
        <p:nvSpPr>
          <p:cNvPr id="3" name="Tijdelijke aanduiding voor inhoud 2">
            <a:extLst>
              <a:ext uri="{FF2B5EF4-FFF2-40B4-BE49-F238E27FC236}">
                <a16:creationId xmlns:a16="http://schemas.microsoft.com/office/drawing/2014/main" id="{947F9939-F4BB-97DE-E622-68E1E2BB277B}"/>
              </a:ext>
            </a:extLst>
          </p:cNvPr>
          <p:cNvSpPr>
            <a:spLocks noGrp="1"/>
          </p:cNvSpPr>
          <p:nvPr>
            <p:ph idx="1"/>
          </p:nvPr>
        </p:nvSpPr>
        <p:spPr>
          <a:xfrm>
            <a:off x="457200" y="980728"/>
            <a:ext cx="8229600" cy="4525963"/>
          </a:xfrm>
        </p:spPr>
        <p:txBody>
          <a:bodyPr/>
          <a:lstStyle/>
          <a:p>
            <a:r>
              <a:rPr lang="nl-NL" sz="2800" dirty="0"/>
              <a:t>Ondanks beperkt bewijs lijkt </a:t>
            </a:r>
            <a:r>
              <a:rPr lang="nl-NL" sz="2800" dirty="0" err="1"/>
              <a:t>Geintegreerde</a:t>
            </a:r>
            <a:r>
              <a:rPr lang="nl-NL" sz="2800" dirty="0"/>
              <a:t> Dubbele Diagnose Behandeling (IDDT) de beste keuze </a:t>
            </a:r>
          </a:p>
          <a:p>
            <a:endParaRPr lang="nl-NL" sz="2800" dirty="0"/>
          </a:p>
          <a:p>
            <a:r>
              <a:rPr lang="nl-NL" sz="2800" dirty="0"/>
              <a:t>Motivatie-paradox: aanklampende (bemoeizorg) nodig </a:t>
            </a:r>
          </a:p>
          <a:p>
            <a:endParaRPr lang="nl-NL" sz="2800" dirty="0"/>
          </a:p>
          <a:p>
            <a:r>
              <a:rPr lang="nl-NL" sz="2800" dirty="0"/>
              <a:t>Soms is dwang nodig en kan effectief zijn  </a:t>
            </a:r>
          </a:p>
          <a:p>
            <a:endParaRPr lang="nl-NL" sz="2800" dirty="0"/>
          </a:p>
          <a:p>
            <a:pPr marL="0" indent="0">
              <a:buNone/>
            </a:pPr>
            <a:endParaRPr lang="nl-NL" sz="2800" dirty="0"/>
          </a:p>
          <a:p>
            <a:endParaRPr lang="nl-NL" sz="2800" dirty="0"/>
          </a:p>
        </p:txBody>
      </p:sp>
    </p:spTree>
    <p:extLst>
      <p:ext uri="{BB962C8B-B14F-4D97-AF65-F5344CB8AC3E}">
        <p14:creationId xmlns:p14="http://schemas.microsoft.com/office/powerpoint/2010/main" val="1585752736"/>
      </p:ext>
    </p:extLst>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B649E2-2CB8-3781-4EBD-B07C13C8F25D}"/>
              </a:ext>
            </a:extLst>
          </p:cNvPr>
          <p:cNvSpPr>
            <a:spLocks noGrp="1"/>
          </p:cNvSpPr>
          <p:nvPr>
            <p:ph type="title"/>
          </p:nvPr>
        </p:nvSpPr>
        <p:spPr>
          <a:xfrm>
            <a:off x="432270" y="-99392"/>
            <a:ext cx="8229600" cy="1143000"/>
          </a:xfrm>
        </p:spPr>
        <p:txBody>
          <a:bodyPr/>
          <a:lstStyle/>
          <a:p>
            <a:r>
              <a:rPr lang="nl-NL" dirty="0"/>
              <a:t>Conclusies </a:t>
            </a:r>
          </a:p>
        </p:txBody>
      </p:sp>
      <p:sp>
        <p:nvSpPr>
          <p:cNvPr id="3" name="Tijdelijke aanduiding voor inhoud 2">
            <a:extLst>
              <a:ext uri="{FF2B5EF4-FFF2-40B4-BE49-F238E27FC236}">
                <a16:creationId xmlns:a16="http://schemas.microsoft.com/office/drawing/2014/main" id="{947F9939-F4BB-97DE-E622-68E1E2BB277B}"/>
              </a:ext>
            </a:extLst>
          </p:cNvPr>
          <p:cNvSpPr>
            <a:spLocks noGrp="1"/>
          </p:cNvSpPr>
          <p:nvPr>
            <p:ph idx="1"/>
          </p:nvPr>
        </p:nvSpPr>
        <p:spPr>
          <a:xfrm>
            <a:off x="457200" y="980728"/>
            <a:ext cx="8229600" cy="4525963"/>
          </a:xfrm>
        </p:spPr>
        <p:txBody>
          <a:bodyPr/>
          <a:lstStyle/>
          <a:p>
            <a:pPr marL="0" indent="0">
              <a:buNone/>
            </a:pPr>
            <a:endParaRPr lang="nl-NL" sz="2800" dirty="0"/>
          </a:p>
          <a:p>
            <a:pPr marL="0" indent="0">
              <a:buNone/>
            </a:pPr>
            <a:endParaRPr lang="nl-NL" sz="2800" dirty="0"/>
          </a:p>
          <a:p>
            <a:pPr marL="0" indent="0">
              <a:buNone/>
            </a:pPr>
            <a:r>
              <a:rPr lang="nl-NL" sz="2800" dirty="0"/>
              <a:t>-  Maak samenwerkgroepen rondom iedere client en naasten</a:t>
            </a:r>
          </a:p>
          <a:p>
            <a:pPr marL="0" indent="0">
              <a:buNone/>
            </a:pPr>
            <a:endParaRPr lang="nl-NL" sz="2800" dirty="0"/>
          </a:p>
          <a:p>
            <a:pPr marL="0" indent="0">
              <a:buNone/>
            </a:pPr>
            <a:r>
              <a:rPr lang="nl-NL" sz="2800" dirty="0"/>
              <a:t>- Werk als ggz, verslavingszorg en sociaal domein (evt. </a:t>
            </a:r>
            <a:r>
              <a:rPr lang="nl-NL" sz="2800"/>
              <a:t>de huisarts) </a:t>
            </a:r>
            <a:r>
              <a:rPr lang="nl-NL" sz="2800" dirty="0"/>
              <a:t>samen in deze samenwerkgroep  </a:t>
            </a:r>
          </a:p>
          <a:p>
            <a:endParaRPr lang="nl-NL" sz="2800" dirty="0"/>
          </a:p>
          <a:p>
            <a:endParaRPr lang="nl-NL" sz="2800" dirty="0"/>
          </a:p>
        </p:txBody>
      </p:sp>
    </p:spTree>
    <p:extLst>
      <p:ext uri="{BB962C8B-B14F-4D97-AF65-F5344CB8AC3E}">
        <p14:creationId xmlns:p14="http://schemas.microsoft.com/office/powerpoint/2010/main" val="155680470"/>
      </p:ext>
    </p:extLst>
  </p:cSld>
  <p:clrMapOvr>
    <a:masterClrMapping/>
  </p:clrMapOvr>
  <p:transition>
    <p:random/>
  </p:transition>
</p:sld>
</file>

<file path=ppt/theme/theme1.xml><?xml version="1.0" encoding="utf-8"?>
<a:theme xmlns:a="http://schemas.openxmlformats.org/drawingml/2006/main" name="ESPRI21052013BB">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3B102C"/>
    </a:dk1>
    <a:lt1>
      <a:srgbClr val="FFFFFF"/>
    </a:lt1>
    <a:dk2>
      <a:srgbClr val="00757C"/>
    </a:dk2>
    <a:lt2>
      <a:srgbClr val="704A5E"/>
    </a:lt2>
    <a:accent1>
      <a:srgbClr val="C4C624"/>
    </a:accent1>
    <a:accent2>
      <a:srgbClr val="529EA1"/>
    </a:accent2>
    <a:accent3>
      <a:srgbClr val="FFFFFF"/>
    </a:accent3>
    <a:accent4>
      <a:srgbClr val="310C24"/>
    </a:accent4>
    <a:accent5>
      <a:srgbClr val="DEDFAC"/>
    </a:accent5>
    <a:accent6>
      <a:srgbClr val="498F91"/>
    </a:accent6>
    <a:hlink>
      <a:srgbClr val="DC1070"/>
    </a:hlink>
    <a:folHlink>
      <a:srgbClr val="0099D8"/>
    </a:folHlink>
  </a:clrScheme>
  <a:fontScheme name="Palier_PowerPoint_template_1">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Foundry</Template>
  <TotalTime>4031</TotalTime>
  <Words>1223</Words>
  <Application>Microsoft Macintosh PowerPoint</Application>
  <PresentationFormat>Diavoorstelling (4:3)</PresentationFormat>
  <Paragraphs>196</Paragraphs>
  <Slides>46</Slides>
  <Notes>12</Notes>
  <HiddenSlides>0</HiddenSlides>
  <MMClips>0</MMClips>
  <ScaleCrop>false</ScaleCrop>
  <HeadingPairs>
    <vt:vector size="8" baseType="variant">
      <vt:variant>
        <vt:lpstr>Gebruikte lettertypen</vt:lpstr>
      </vt:variant>
      <vt:variant>
        <vt:i4>6</vt:i4>
      </vt:variant>
      <vt:variant>
        <vt:lpstr>Thema</vt:lpstr>
      </vt:variant>
      <vt:variant>
        <vt:i4>1</vt:i4>
      </vt:variant>
      <vt:variant>
        <vt:lpstr>Ingesloten OLE-bronprogramma's</vt:lpstr>
      </vt:variant>
      <vt:variant>
        <vt:i4>2</vt:i4>
      </vt:variant>
      <vt:variant>
        <vt:lpstr>Diatitels</vt:lpstr>
      </vt:variant>
      <vt:variant>
        <vt:i4>46</vt:i4>
      </vt:variant>
    </vt:vector>
  </HeadingPairs>
  <TitlesOfParts>
    <vt:vector size="55" baseType="lpstr">
      <vt:lpstr>ＭＳ Ｐゴシック</vt:lpstr>
      <vt:lpstr>Andada Pro</vt:lpstr>
      <vt:lpstr>Arial</vt:lpstr>
      <vt:lpstr>Arial Black</vt:lpstr>
      <vt:lpstr>Calibri</vt:lpstr>
      <vt:lpstr>Times New Roman</vt:lpstr>
      <vt:lpstr>ESPRI21052013BB</vt:lpstr>
      <vt:lpstr>Visio</vt:lpstr>
      <vt:lpstr>Worksheet</vt:lpstr>
      <vt:lpstr>  Samenwerking Geestelijke gezondheidszorg en verslavingszorg: kansen en uitdagingen </vt:lpstr>
      <vt:lpstr>PowerPoint-presentatie</vt:lpstr>
      <vt:lpstr>Traumatische gebeurtenissen in de kindertijd (Felliti, 1998)</vt:lpstr>
      <vt:lpstr>Staging Model Dual Diagnosis</vt:lpstr>
      <vt:lpstr>A Chronic Health Condition</vt:lpstr>
      <vt:lpstr>Samenwerking ggz en verslaving? </vt:lpstr>
      <vt:lpstr>Stand van zaken behandeling</vt:lpstr>
      <vt:lpstr>Nog onzeker of IDDT beter werkt dan iets anders </vt:lpstr>
      <vt:lpstr>PowerPoint-presentatie</vt:lpstr>
      <vt:lpstr>Treatment challenges</vt:lpstr>
      <vt:lpstr>Betere modelgetrouwheid aan IDDT: minder middelengebruik (McHugo et al.)</vt:lpstr>
      <vt:lpstr>Flexible ACT: FACT</vt:lpstr>
      <vt:lpstr>The Motivation Paradox  in patients with SMI</vt:lpstr>
      <vt:lpstr>Motivation Paradox</vt:lpstr>
      <vt:lpstr>% Patienten in precontemplatie fase </vt:lpstr>
      <vt:lpstr>Contingency Management in DD </vt:lpstr>
      <vt:lpstr>PowerPoint-presentatie</vt:lpstr>
      <vt:lpstr>PowerPoint-presentatie</vt:lpstr>
      <vt:lpstr>PowerPoint-presentatie</vt:lpstr>
      <vt:lpstr>M4M </vt:lpstr>
      <vt:lpstr>% Acceptatie depot </vt:lpstr>
      <vt:lpstr>PowerPoint-presentatie</vt:lpstr>
      <vt:lpstr>PowerPoint-presentatie</vt:lpstr>
      <vt:lpstr>PowerPoint-presentatie</vt:lpstr>
      <vt:lpstr>PowerPoint-presentatie</vt:lpstr>
      <vt:lpstr>Helpt dwang bij verslaving/dubbele diagnose? </vt:lpstr>
      <vt:lpstr>Wet verplichte ggz </vt:lpstr>
      <vt:lpstr>Doel Wvggz maatregel</vt:lpstr>
      <vt:lpstr>Risico op ernstig nadeel is dat de patiënt:</vt:lpstr>
      <vt:lpstr>PowerPoint-presentatie</vt:lpstr>
      <vt:lpstr>Dwang bij verslaving/dubbele diagnose</vt:lpstr>
      <vt:lpstr>’’Iemand met verslaving heeft recht op minimaal 1 keer nuchter en wilsbekwaam te besluiten of hij door wil gaan met gebruik’’ </vt:lpstr>
      <vt:lpstr>Nieuwe aanpak: ontwikkel netwerken (samenwerkgroepen) om mensen heen en gebruik contingency management</vt:lpstr>
      <vt:lpstr>Het microsysteem </vt:lpstr>
      <vt:lpstr>Samenwerkgroep als microsysteem</vt:lpstr>
      <vt:lpstr>Microsysteem: jouw mensen </vt:lpstr>
      <vt:lpstr>What are the basic principles? </vt:lpstr>
      <vt:lpstr>What are the basic principles? </vt:lpstr>
      <vt:lpstr>What are the basic principles? </vt:lpstr>
      <vt:lpstr>PowerPoint-presentatie</vt:lpstr>
      <vt:lpstr>PowerPoint-presentatie</vt:lpstr>
      <vt:lpstr>PowerPoint-presentatie</vt:lpstr>
      <vt:lpstr>Samenwerkgroep </vt:lpstr>
      <vt:lpstr>Samenwerkgroep: optimale setting voor ondersteuning en behandeling vlgs. IDDT </vt:lpstr>
      <vt:lpstr>Conclusies </vt:lpstr>
      <vt:lpstr>Conclusies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IDDT en FACT (in Rotterdam)</dc:title>
  <dc:creator>C.Mulder</dc:creator>
  <cp:lastModifiedBy>Niels Mulder</cp:lastModifiedBy>
  <cp:revision>254</cp:revision>
  <dcterms:created xsi:type="dcterms:W3CDTF">2013-10-07T14:02:20Z</dcterms:created>
  <dcterms:modified xsi:type="dcterms:W3CDTF">2024-10-14T20:00:27Z</dcterms:modified>
</cp:coreProperties>
</file>